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73" r:id="rId5"/>
    <p:sldId id="274" r:id="rId6"/>
    <p:sldId id="262" r:id="rId7"/>
    <p:sldId id="263" r:id="rId8"/>
    <p:sldId id="282" r:id="rId9"/>
    <p:sldId id="264" r:id="rId10"/>
    <p:sldId id="276" r:id="rId11"/>
    <p:sldId id="277" r:id="rId12"/>
    <p:sldId id="278" r:id="rId13"/>
    <p:sldId id="271" r:id="rId14"/>
    <p:sldId id="269" r:id="rId15"/>
    <p:sldId id="270" r:id="rId16"/>
    <p:sldId id="283" r:id="rId17"/>
    <p:sldId id="279" r:id="rId18"/>
    <p:sldId id="267" r:id="rId19"/>
    <p:sldId id="268" r:id="rId20"/>
    <p:sldId id="280" r:id="rId21"/>
    <p:sldId id="281" r:id="rId22"/>
    <p:sldId id="272" r:id="rId23"/>
    <p:sldId id="284"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07596-3A01-4032-834B-E3304D356A33}" v="6" dt="2023-01-16T08:21:47.33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 van der Weijden" userId="d5a97714-595f-41f7-a457-b8fe7f3b0d31" providerId="ADAL" clId="{D8807596-3A01-4032-834B-E3304D356A33}"/>
    <pc:docChg chg="custSel addSld delSld modSld">
      <pc:chgData name="Emil van der Weijden" userId="d5a97714-595f-41f7-a457-b8fe7f3b0d31" providerId="ADAL" clId="{D8807596-3A01-4032-834B-E3304D356A33}" dt="2023-01-16T08:25:32.472" v="1035" actId="20577"/>
      <pc:docMkLst>
        <pc:docMk/>
      </pc:docMkLst>
      <pc:sldChg chg="del">
        <pc:chgData name="Emil van der Weijden" userId="d5a97714-595f-41f7-a457-b8fe7f3b0d31" providerId="ADAL" clId="{D8807596-3A01-4032-834B-E3304D356A33}" dt="2023-01-05T08:43:11.687" v="0" actId="2696"/>
        <pc:sldMkLst>
          <pc:docMk/>
          <pc:sldMk cId="2727947432" sldId="257"/>
        </pc:sldMkLst>
      </pc:sldChg>
      <pc:sldChg chg="modSp mod">
        <pc:chgData name="Emil van der Weijden" userId="d5a97714-595f-41f7-a457-b8fe7f3b0d31" providerId="ADAL" clId="{D8807596-3A01-4032-834B-E3304D356A33}" dt="2023-01-09T07:58:24.091" v="48" actId="20577"/>
        <pc:sldMkLst>
          <pc:docMk/>
          <pc:sldMk cId="1873415161" sldId="260"/>
        </pc:sldMkLst>
        <pc:spChg chg="mod">
          <ac:chgData name="Emil van der Weijden" userId="d5a97714-595f-41f7-a457-b8fe7f3b0d31" providerId="ADAL" clId="{D8807596-3A01-4032-834B-E3304D356A33}" dt="2023-01-09T07:58:24.091" v="48" actId="20577"/>
          <ac:spMkLst>
            <pc:docMk/>
            <pc:sldMk cId="1873415161" sldId="260"/>
            <ac:spMk id="3" creationId="{00000000-0000-0000-0000-000000000000}"/>
          </ac:spMkLst>
        </pc:spChg>
      </pc:sldChg>
      <pc:sldChg chg="modSp">
        <pc:chgData name="Emil van der Weijden" userId="d5a97714-595f-41f7-a457-b8fe7f3b0d31" providerId="ADAL" clId="{D8807596-3A01-4032-834B-E3304D356A33}" dt="2023-01-05T09:08:57.122" v="2" actId="20577"/>
        <pc:sldMkLst>
          <pc:docMk/>
          <pc:sldMk cId="1137364864" sldId="277"/>
        </pc:sldMkLst>
        <pc:spChg chg="mod">
          <ac:chgData name="Emil van der Weijden" userId="d5a97714-595f-41f7-a457-b8fe7f3b0d31" providerId="ADAL" clId="{D8807596-3A01-4032-834B-E3304D356A33}" dt="2023-01-05T09:08:57.122" v="2" actId="20577"/>
          <ac:spMkLst>
            <pc:docMk/>
            <pc:sldMk cId="1137364864" sldId="277"/>
            <ac:spMk id="3" creationId="{00000000-0000-0000-0000-000000000000}"/>
          </ac:spMkLst>
        </pc:spChg>
      </pc:sldChg>
      <pc:sldChg chg="addSp modSp new mod setBg">
        <pc:chgData name="Emil van der Weijden" userId="d5a97714-595f-41f7-a457-b8fe7f3b0d31" providerId="ADAL" clId="{D8807596-3A01-4032-834B-E3304D356A33}" dt="2023-01-16T08:25:08.496" v="1033" actId="20577"/>
        <pc:sldMkLst>
          <pc:docMk/>
          <pc:sldMk cId="2204339915" sldId="282"/>
        </pc:sldMkLst>
        <pc:spChg chg="mod">
          <ac:chgData name="Emil van der Weijden" userId="d5a97714-595f-41f7-a457-b8fe7f3b0d31" providerId="ADAL" clId="{D8807596-3A01-4032-834B-E3304D356A33}" dt="2023-01-16T08:25:08.496" v="1033" actId="20577"/>
          <ac:spMkLst>
            <pc:docMk/>
            <pc:sldMk cId="2204339915" sldId="282"/>
            <ac:spMk id="2" creationId="{A49B5C22-357D-86B9-3BCB-B8DA42DDAACE}"/>
          </ac:spMkLst>
        </pc:spChg>
        <pc:spChg chg="mod">
          <ac:chgData name="Emil van der Weijden" userId="d5a97714-595f-41f7-a457-b8fe7f3b0d31" providerId="ADAL" clId="{D8807596-3A01-4032-834B-E3304D356A33}" dt="2023-01-16T08:15:31.817" v="272" actId="20577"/>
          <ac:spMkLst>
            <pc:docMk/>
            <pc:sldMk cId="2204339915" sldId="282"/>
            <ac:spMk id="3" creationId="{B2481B31-4995-2EA0-B9B6-272575DD84F5}"/>
          </ac:spMkLst>
        </pc:spChg>
        <pc:spChg chg="add">
          <ac:chgData name="Emil van der Weijden" userId="d5a97714-595f-41f7-a457-b8fe7f3b0d31" providerId="ADAL" clId="{D8807596-3A01-4032-834B-E3304D356A33}" dt="2023-01-16T08:15:21.657" v="264" actId="26606"/>
          <ac:spMkLst>
            <pc:docMk/>
            <pc:sldMk cId="2204339915" sldId="282"/>
            <ac:spMk id="8" creationId="{907EF6B7-1338-4443-8C46-6A318D952DFD}"/>
          </ac:spMkLst>
        </pc:spChg>
        <pc:spChg chg="add">
          <ac:chgData name="Emil van der Weijden" userId="d5a97714-595f-41f7-a457-b8fe7f3b0d31" providerId="ADAL" clId="{D8807596-3A01-4032-834B-E3304D356A33}" dt="2023-01-16T08:15:21.657" v="264" actId="26606"/>
          <ac:spMkLst>
            <pc:docMk/>
            <pc:sldMk cId="2204339915" sldId="282"/>
            <ac:spMk id="10" creationId="{DAAE4CDD-124C-4DCF-9584-B6033B545DD5}"/>
          </ac:spMkLst>
        </pc:spChg>
        <pc:spChg chg="add">
          <ac:chgData name="Emil van der Weijden" userId="d5a97714-595f-41f7-a457-b8fe7f3b0d31" providerId="ADAL" clId="{D8807596-3A01-4032-834B-E3304D356A33}" dt="2023-01-16T08:15:21.657" v="264" actId="26606"/>
          <ac:spMkLst>
            <pc:docMk/>
            <pc:sldMk cId="2204339915" sldId="282"/>
            <ac:spMk id="12" creationId="{081E4A58-353D-44AE-B2FC-2A74E2E400F7}"/>
          </ac:spMkLst>
        </pc:spChg>
      </pc:sldChg>
      <pc:sldChg chg="addSp del delDesignElem">
        <pc:chgData name="Emil van der Weijden" userId="d5a97714-595f-41f7-a457-b8fe7f3b0d31" providerId="ADAL" clId="{D8807596-3A01-4032-834B-E3304D356A33}" dt="2023-01-16T08:17:23.532" v="274"/>
        <pc:sldMkLst>
          <pc:docMk/>
          <pc:sldMk cId="574526371" sldId="283"/>
        </pc:sldMkLst>
        <pc:spChg chg="add">
          <ac:chgData name="Emil van der Weijden" userId="d5a97714-595f-41f7-a457-b8fe7f3b0d31" providerId="ADAL" clId="{D8807596-3A01-4032-834B-E3304D356A33}" dt="2023-01-16T08:17:23.532" v="274"/>
          <ac:spMkLst>
            <pc:docMk/>
            <pc:sldMk cId="574526371" sldId="283"/>
            <ac:spMk id="8" creationId="{907EF6B7-1338-4443-8C46-6A318D952DFD}"/>
          </ac:spMkLst>
        </pc:spChg>
        <pc:spChg chg="add">
          <ac:chgData name="Emil van der Weijden" userId="d5a97714-595f-41f7-a457-b8fe7f3b0d31" providerId="ADAL" clId="{D8807596-3A01-4032-834B-E3304D356A33}" dt="2023-01-16T08:17:23.532" v="274"/>
          <ac:spMkLst>
            <pc:docMk/>
            <pc:sldMk cId="574526371" sldId="283"/>
            <ac:spMk id="10" creationId="{DAAE4CDD-124C-4DCF-9584-B6033B545DD5}"/>
          </ac:spMkLst>
        </pc:spChg>
        <pc:spChg chg="add">
          <ac:chgData name="Emil van der Weijden" userId="d5a97714-595f-41f7-a457-b8fe7f3b0d31" providerId="ADAL" clId="{D8807596-3A01-4032-834B-E3304D356A33}" dt="2023-01-16T08:17:23.532" v="274"/>
          <ac:spMkLst>
            <pc:docMk/>
            <pc:sldMk cId="574526371" sldId="283"/>
            <ac:spMk id="12" creationId="{081E4A58-353D-44AE-B2FC-2A74E2E400F7}"/>
          </ac:spMkLst>
        </pc:spChg>
      </pc:sldChg>
      <pc:sldChg chg="modSp mod">
        <pc:chgData name="Emil van der Weijden" userId="d5a97714-595f-41f7-a457-b8fe7f3b0d31" providerId="ADAL" clId="{D8807596-3A01-4032-834B-E3304D356A33}" dt="2023-01-16T08:24:47.947" v="1005" actId="255"/>
        <pc:sldMkLst>
          <pc:docMk/>
          <pc:sldMk cId="2972488644" sldId="283"/>
        </pc:sldMkLst>
        <pc:spChg chg="mod">
          <ac:chgData name="Emil van der Weijden" userId="d5a97714-595f-41f7-a457-b8fe7f3b0d31" providerId="ADAL" clId="{D8807596-3A01-4032-834B-E3304D356A33}" dt="2023-01-16T08:24:47.947" v="1005" actId="255"/>
          <ac:spMkLst>
            <pc:docMk/>
            <pc:sldMk cId="2972488644" sldId="283"/>
            <ac:spMk id="2" creationId="{A49B5C22-357D-86B9-3BCB-B8DA42DDAACE}"/>
          </ac:spMkLst>
        </pc:spChg>
        <pc:spChg chg="mod">
          <ac:chgData name="Emil van der Weijden" userId="d5a97714-595f-41f7-a457-b8fe7f3b0d31" providerId="ADAL" clId="{D8807596-3A01-4032-834B-E3304D356A33}" dt="2023-01-16T08:20:15.531" v="653" actId="20577"/>
          <ac:spMkLst>
            <pc:docMk/>
            <pc:sldMk cId="2972488644" sldId="283"/>
            <ac:spMk id="3" creationId="{B2481B31-4995-2EA0-B9B6-272575DD84F5}"/>
          </ac:spMkLst>
        </pc:spChg>
      </pc:sldChg>
      <pc:sldChg chg="modSp mod">
        <pc:chgData name="Emil van der Weijden" userId="d5a97714-595f-41f7-a457-b8fe7f3b0d31" providerId="ADAL" clId="{D8807596-3A01-4032-834B-E3304D356A33}" dt="2023-01-16T08:25:32.472" v="1035" actId="20577"/>
        <pc:sldMkLst>
          <pc:docMk/>
          <pc:sldMk cId="3544608242" sldId="284"/>
        </pc:sldMkLst>
        <pc:spChg chg="mod">
          <ac:chgData name="Emil van der Weijden" userId="d5a97714-595f-41f7-a457-b8fe7f3b0d31" providerId="ADAL" clId="{D8807596-3A01-4032-834B-E3304D356A33}" dt="2023-01-16T08:24:17.907" v="986" actId="20577"/>
          <ac:spMkLst>
            <pc:docMk/>
            <pc:sldMk cId="3544608242" sldId="284"/>
            <ac:spMk id="2" creationId="{A49B5C22-357D-86B9-3BCB-B8DA42DDAACE}"/>
          </ac:spMkLst>
        </pc:spChg>
        <pc:spChg chg="mod">
          <ac:chgData name="Emil van der Weijden" userId="d5a97714-595f-41f7-a457-b8fe7f3b0d31" providerId="ADAL" clId="{D8807596-3A01-4032-834B-E3304D356A33}" dt="2023-01-16T08:25:32.472" v="1035" actId="20577"/>
          <ac:spMkLst>
            <pc:docMk/>
            <pc:sldMk cId="3544608242" sldId="284"/>
            <ac:spMk id="3" creationId="{B2481B31-4995-2EA0-B9B6-272575DD84F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7B70532-C53F-4BFE-AB8E-9A8AAEEC8635}" type="datetimeFigureOut">
              <a:rPr lang="nl-NL" smtClean="0"/>
              <a:t>16-1-2023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B78703-0A0D-4437-8835-4835F2D45913}" type="slidenum">
              <a:rPr lang="nl-NL" smtClean="0"/>
              <a:t>‹nr.›</a:t>
            </a:fld>
            <a:endParaRPr lang="nl-NL"/>
          </a:p>
        </p:txBody>
      </p:sp>
    </p:spTree>
    <p:extLst>
      <p:ext uri="{BB962C8B-B14F-4D97-AF65-F5344CB8AC3E}">
        <p14:creationId xmlns:p14="http://schemas.microsoft.com/office/powerpoint/2010/main" val="404260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7B70532-C53F-4BFE-AB8E-9A8AAEEC8635}" type="datetimeFigureOut">
              <a:rPr lang="nl-NL" smtClean="0"/>
              <a:t>16-1-2023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B78703-0A0D-4437-8835-4835F2D45913}" type="slidenum">
              <a:rPr lang="nl-NL" smtClean="0"/>
              <a:t>‹nr.›</a:t>
            </a:fld>
            <a:endParaRPr lang="nl-NL"/>
          </a:p>
        </p:txBody>
      </p:sp>
    </p:spTree>
    <p:extLst>
      <p:ext uri="{BB962C8B-B14F-4D97-AF65-F5344CB8AC3E}">
        <p14:creationId xmlns:p14="http://schemas.microsoft.com/office/powerpoint/2010/main" val="1594395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7B70532-C53F-4BFE-AB8E-9A8AAEEC8635}" type="datetimeFigureOut">
              <a:rPr lang="nl-NL" smtClean="0"/>
              <a:t>16-1-2023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B78703-0A0D-4437-8835-4835F2D45913}" type="slidenum">
              <a:rPr lang="nl-NL" smtClean="0"/>
              <a:t>‹nr.›</a:t>
            </a:fld>
            <a:endParaRPr lang="nl-NL"/>
          </a:p>
        </p:txBody>
      </p:sp>
    </p:spTree>
    <p:extLst>
      <p:ext uri="{BB962C8B-B14F-4D97-AF65-F5344CB8AC3E}">
        <p14:creationId xmlns:p14="http://schemas.microsoft.com/office/powerpoint/2010/main" val="103979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7B70532-C53F-4BFE-AB8E-9A8AAEEC8635}" type="datetimeFigureOut">
              <a:rPr lang="nl-NL" smtClean="0"/>
              <a:t>16-1-2023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B78703-0A0D-4437-8835-4835F2D45913}" type="slidenum">
              <a:rPr lang="nl-NL" smtClean="0"/>
              <a:t>‹nr.›</a:t>
            </a:fld>
            <a:endParaRPr lang="nl-NL"/>
          </a:p>
        </p:txBody>
      </p:sp>
    </p:spTree>
    <p:extLst>
      <p:ext uri="{BB962C8B-B14F-4D97-AF65-F5344CB8AC3E}">
        <p14:creationId xmlns:p14="http://schemas.microsoft.com/office/powerpoint/2010/main" val="109276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47B70532-C53F-4BFE-AB8E-9A8AAEEC8635}" type="datetimeFigureOut">
              <a:rPr lang="nl-NL" smtClean="0"/>
              <a:t>16-1-2023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B78703-0A0D-4437-8835-4835F2D45913}" type="slidenum">
              <a:rPr lang="nl-NL" smtClean="0"/>
              <a:t>‹nr.›</a:t>
            </a:fld>
            <a:endParaRPr lang="nl-NL"/>
          </a:p>
        </p:txBody>
      </p:sp>
    </p:spTree>
    <p:extLst>
      <p:ext uri="{BB962C8B-B14F-4D97-AF65-F5344CB8AC3E}">
        <p14:creationId xmlns:p14="http://schemas.microsoft.com/office/powerpoint/2010/main" val="77500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7B70532-C53F-4BFE-AB8E-9A8AAEEC8635}" type="datetimeFigureOut">
              <a:rPr lang="nl-NL" smtClean="0"/>
              <a:t>16-1-2023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6B78703-0A0D-4437-8835-4835F2D45913}" type="slidenum">
              <a:rPr lang="nl-NL" smtClean="0"/>
              <a:t>‹nr.›</a:t>
            </a:fld>
            <a:endParaRPr lang="nl-NL"/>
          </a:p>
        </p:txBody>
      </p:sp>
    </p:spTree>
    <p:extLst>
      <p:ext uri="{BB962C8B-B14F-4D97-AF65-F5344CB8AC3E}">
        <p14:creationId xmlns:p14="http://schemas.microsoft.com/office/powerpoint/2010/main" val="1478007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7B70532-C53F-4BFE-AB8E-9A8AAEEC8635}" type="datetimeFigureOut">
              <a:rPr lang="nl-NL" smtClean="0"/>
              <a:t>16-1-2023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6B78703-0A0D-4437-8835-4835F2D45913}" type="slidenum">
              <a:rPr lang="nl-NL" smtClean="0"/>
              <a:t>‹nr.›</a:t>
            </a:fld>
            <a:endParaRPr lang="nl-NL"/>
          </a:p>
        </p:txBody>
      </p:sp>
    </p:spTree>
    <p:extLst>
      <p:ext uri="{BB962C8B-B14F-4D97-AF65-F5344CB8AC3E}">
        <p14:creationId xmlns:p14="http://schemas.microsoft.com/office/powerpoint/2010/main" val="244317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7B70532-C53F-4BFE-AB8E-9A8AAEEC8635}" type="datetimeFigureOut">
              <a:rPr lang="nl-NL" smtClean="0"/>
              <a:t>16-1-2023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6B78703-0A0D-4437-8835-4835F2D45913}" type="slidenum">
              <a:rPr lang="nl-NL" smtClean="0"/>
              <a:t>‹nr.›</a:t>
            </a:fld>
            <a:endParaRPr lang="nl-NL"/>
          </a:p>
        </p:txBody>
      </p:sp>
    </p:spTree>
    <p:extLst>
      <p:ext uri="{BB962C8B-B14F-4D97-AF65-F5344CB8AC3E}">
        <p14:creationId xmlns:p14="http://schemas.microsoft.com/office/powerpoint/2010/main" val="6026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7B70532-C53F-4BFE-AB8E-9A8AAEEC8635}" type="datetimeFigureOut">
              <a:rPr lang="nl-NL" smtClean="0"/>
              <a:t>16-1-2023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6B78703-0A0D-4437-8835-4835F2D45913}" type="slidenum">
              <a:rPr lang="nl-NL" smtClean="0"/>
              <a:t>‹nr.›</a:t>
            </a:fld>
            <a:endParaRPr lang="nl-NL"/>
          </a:p>
        </p:txBody>
      </p:sp>
    </p:spTree>
    <p:extLst>
      <p:ext uri="{BB962C8B-B14F-4D97-AF65-F5344CB8AC3E}">
        <p14:creationId xmlns:p14="http://schemas.microsoft.com/office/powerpoint/2010/main" val="182487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47B70532-C53F-4BFE-AB8E-9A8AAEEC8635}" type="datetimeFigureOut">
              <a:rPr lang="nl-NL" smtClean="0"/>
              <a:t>16-1-2023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6B78703-0A0D-4437-8835-4835F2D45913}" type="slidenum">
              <a:rPr lang="nl-NL" smtClean="0"/>
              <a:t>‹nr.›</a:t>
            </a:fld>
            <a:endParaRPr lang="nl-NL"/>
          </a:p>
        </p:txBody>
      </p:sp>
    </p:spTree>
    <p:extLst>
      <p:ext uri="{BB962C8B-B14F-4D97-AF65-F5344CB8AC3E}">
        <p14:creationId xmlns:p14="http://schemas.microsoft.com/office/powerpoint/2010/main" val="359031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47B70532-C53F-4BFE-AB8E-9A8AAEEC8635}" type="datetimeFigureOut">
              <a:rPr lang="nl-NL" smtClean="0"/>
              <a:t>16-1-2023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6B78703-0A0D-4437-8835-4835F2D45913}" type="slidenum">
              <a:rPr lang="nl-NL" smtClean="0"/>
              <a:t>‹nr.›</a:t>
            </a:fld>
            <a:endParaRPr lang="nl-NL"/>
          </a:p>
        </p:txBody>
      </p:sp>
    </p:spTree>
    <p:extLst>
      <p:ext uri="{BB962C8B-B14F-4D97-AF65-F5344CB8AC3E}">
        <p14:creationId xmlns:p14="http://schemas.microsoft.com/office/powerpoint/2010/main" val="3206471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70532-C53F-4BFE-AB8E-9A8AAEEC8635}" type="datetimeFigureOut">
              <a:rPr lang="nl-NL" smtClean="0"/>
              <a:t>16-1-2023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78703-0A0D-4437-8835-4835F2D45913}" type="slidenum">
              <a:rPr lang="nl-NL" smtClean="0"/>
              <a:t>‹nr.›</a:t>
            </a:fld>
            <a:endParaRPr lang="nl-NL"/>
          </a:p>
        </p:txBody>
      </p:sp>
    </p:spTree>
    <p:extLst>
      <p:ext uri="{BB962C8B-B14F-4D97-AF65-F5344CB8AC3E}">
        <p14:creationId xmlns:p14="http://schemas.microsoft.com/office/powerpoint/2010/main" val="3541276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kborgerink@zone.colleg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w8izEMs7ey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2fU4WF40W74" TargetMode="External"/><Relationship Id="rId2" Type="http://schemas.openxmlformats.org/officeDocument/2006/relationships/hyperlink" Target="https://www.youtube.com/watch?v=ihh1xBXwt_0"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Icxwwy7a7S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cBdEEzZvOY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CC7q6wE89yE&amp;t=5s"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437344"/>
            <a:ext cx="9144000" cy="2387600"/>
          </a:xfrm>
        </p:spPr>
        <p:txBody>
          <a:bodyPr>
            <a:normAutofit/>
          </a:bodyPr>
          <a:lstStyle/>
          <a:p>
            <a:pPr algn="ctr"/>
            <a:r>
              <a:rPr lang="nl-NL" sz="4000" dirty="0"/>
              <a:t>Lessen</a:t>
            </a:r>
            <a:br>
              <a:rPr lang="nl-NL" dirty="0"/>
            </a:br>
            <a:r>
              <a:rPr lang="nl-NL" b="1" dirty="0"/>
              <a:t>Trainen van een dier</a:t>
            </a:r>
            <a:br>
              <a:rPr lang="nl-NL" b="1" dirty="0"/>
            </a:br>
            <a:r>
              <a:rPr lang="nl-NL" sz="3600" b="1" dirty="0"/>
              <a:t>Les 1</a:t>
            </a:r>
          </a:p>
        </p:txBody>
      </p:sp>
      <p:sp>
        <p:nvSpPr>
          <p:cNvPr id="3" name="Ondertitel 2"/>
          <p:cNvSpPr>
            <a:spLocks noGrp="1"/>
          </p:cNvSpPr>
          <p:nvPr>
            <p:ph type="subTitle" idx="1"/>
          </p:nvPr>
        </p:nvSpPr>
        <p:spPr>
          <a:xfrm>
            <a:off x="1524000" y="4415247"/>
            <a:ext cx="9144000" cy="1456508"/>
          </a:xfrm>
        </p:spPr>
        <p:txBody>
          <a:bodyPr>
            <a:normAutofit/>
          </a:bodyPr>
          <a:lstStyle/>
          <a:p>
            <a:pPr algn="ctr"/>
            <a:r>
              <a:rPr lang="nl-NL" sz="1867" dirty="0"/>
              <a:t>Docent</a:t>
            </a:r>
          </a:p>
          <a:p>
            <a:pPr algn="ctr"/>
            <a:r>
              <a:rPr lang="nl-NL" sz="1867" dirty="0" err="1">
                <a:hlinkClick r:id="rId2"/>
              </a:rPr>
              <a:t>evdweijden@zone.college</a:t>
            </a:r>
            <a:r>
              <a:rPr lang="nl-NL" sz="1867" dirty="0"/>
              <a:t> </a:t>
            </a:r>
          </a:p>
        </p:txBody>
      </p:sp>
      <p:pic>
        <p:nvPicPr>
          <p:cNvPr id="4098"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604" y="2965269"/>
            <a:ext cx="2354502" cy="33198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8894" y="2965269"/>
            <a:ext cx="2354502" cy="331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340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gedrag?</a:t>
            </a:r>
          </a:p>
        </p:txBody>
      </p:sp>
      <p:sp>
        <p:nvSpPr>
          <p:cNvPr id="3" name="Tijdelijke aanduiding voor inhoud 2"/>
          <p:cNvSpPr>
            <a:spLocks noGrp="1"/>
          </p:cNvSpPr>
          <p:nvPr>
            <p:ph idx="1"/>
          </p:nvPr>
        </p:nvSpPr>
        <p:spPr/>
        <p:txBody>
          <a:bodyPr>
            <a:normAutofit lnSpcReduction="10000"/>
          </a:bodyPr>
          <a:lstStyle/>
          <a:p>
            <a:r>
              <a:rPr lang="nl-NL" sz="2400" b="1" dirty="0">
                <a:latin typeface="Calibri" panose="020F0502020204030204" pitchFamily="34" charset="0"/>
                <a:ea typeface="Calibri" panose="020F0502020204030204" pitchFamily="34" charset="0"/>
                <a:cs typeface="Times New Roman" panose="02020603050405020304" pitchFamily="18" charset="0"/>
              </a:rPr>
              <a:t>Gedrag</a:t>
            </a:r>
            <a:r>
              <a:rPr lang="nl-NL" sz="2400" dirty="0">
                <a:latin typeface="Calibri" panose="020F0502020204030204" pitchFamily="34" charset="0"/>
                <a:ea typeface="Calibri" panose="020F0502020204030204" pitchFamily="34" charset="0"/>
                <a:cs typeface="Times New Roman" panose="02020603050405020304" pitchFamily="18" charset="0"/>
              </a:rPr>
              <a:t> = alle uiterlijk waarneembare spier en klier activiteit. </a:t>
            </a:r>
          </a:p>
          <a:p>
            <a:pPr>
              <a:spcAft>
                <a:spcPts val="0"/>
              </a:spcAft>
            </a:pPr>
            <a:r>
              <a:rPr lang="nl-NL" sz="2400" b="1" dirty="0">
                <a:latin typeface="Calibri" panose="020F0502020204030204" pitchFamily="34" charset="0"/>
                <a:ea typeface="Calibri" panose="020F0502020204030204" pitchFamily="34" charset="0"/>
                <a:cs typeface="Times New Roman" panose="02020603050405020304" pitchFamily="18" charset="0"/>
              </a:rPr>
              <a:t>Ethologie </a:t>
            </a:r>
            <a:r>
              <a:rPr lang="nl-NL" sz="2400" dirty="0">
                <a:latin typeface="Calibri" panose="020F0502020204030204" pitchFamily="34" charset="0"/>
                <a:ea typeface="Calibri" panose="020F0502020204030204" pitchFamily="34" charset="0"/>
                <a:cs typeface="Times New Roman" panose="02020603050405020304" pitchFamily="18" charset="0"/>
              </a:rPr>
              <a:t>= gedragsleer</a:t>
            </a:r>
          </a:p>
          <a:p>
            <a:pPr lvl="1"/>
            <a:r>
              <a:rPr lang="nl-NL" sz="1800" dirty="0">
                <a:latin typeface="Calibri" panose="020F0502020204030204" pitchFamily="34" charset="0"/>
                <a:ea typeface="Calibri" panose="020F0502020204030204" pitchFamily="34" charset="0"/>
                <a:cs typeface="Times New Roman" panose="02020603050405020304" pitchFamily="18" charset="0"/>
              </a:rPr>
              <a:t>Belangrijk bij ethologie is het zo objectief waarnemen van gedragingen. </a:t>
            </a:r>
          </a:p>
          <a:p>
            <a:pPr>
              <a:spcAft>
                <a:spcPts val="0"/>
              </a:spcAft>
            </a:pPr>
            <a:endParaRPr lang="nl-NL" sz="24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nl-NL" sz="2400" b="1"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nl-NL" sz="2400" b="1" dirty="0">
                <a:latin typeface="Calibri" panose="020F0502020204030204" pitchFamily="34" charset="0"/>
                <a:ea typeface="Calibri" panose="020F0502020204030204" pitchFamily="34" charset="0"/>
                <a:cs typeface="Times New Roman" panose="02020603050405020304" pitchFamily="18" charset="0"/>
              </a:rPr>
              <a:t>Gedragssysteem</a:t>
            </a:r>
            <a:r>
              <a:rPr lang="nl-NL" sz="2400" dirty="0">
                <a:latin typeface="Calibri" panose="020F0502020204030204" pitchFamily="34" charset="0"/>
                <a:ea typeface="Calibri" panose="020F0502020204030204" pitchFamily="34" charset="0"/>
                <a:cs typeface="Times New Roman" panose="02020603050405020304" pitchFamily="18" charset="0"/>
              </a:rPr>
              <a:t> = groep van gedragingen met dezelfde achterliggende motivatie</a:t>
            </a:r>
          </a:p>
          <a:p>
            <a:pPr lvl="1">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Bv. Jagen</a:t>
            </a:r>
          </a:p>
          <a:p>
            <a:pPr lvl="0">
              <a:spcAft>
                <a:spcPts val="0"/>
              </a:spcAft>
            </a:pPr>
            <a:r>
              <a:rPr lang="nl-NL" sz="2400" b="1" dirty="0">
                <a:latin typeface="Calibri" panose="020F0502020204030204" pitchFamily="34" charset="0"/>
                <a:ea typeface="Calibri" panose="020F0502020204030204" pitchFamily="34" charset="0"/>
                <a:cs typeface="Times New Roman" panose="02020603050405020304" pitchFamily="18" charset="0"/>
              </a:rPr>
              <a:t>Gedragsketens = </a:t>
            </a:r>
            <a:r>
              <a:rPr lang="nl-NL" sz="2400" dirty="0">
                <a:latin typeface="Calibri" panose="020F0502020204030204" pitchFamily="34" charset="0"/>
                <a:ea typeface="Calibri" panose="020F0502020204030204" pitchFamily="34" charset="0"/>
                <a:cs typeface="Times New Roman" panose="02020603050405020304" pitchFamily="18" charset="0"/>
              </a:rPr>
              <a:t>gedragingen in een specifieke volgorde. </a:t>
            </a:r>
          </a:p>
          <a:p>
            <a:pPr marL="742950" lvl="1" indent="-285750">
              <a:spcAft>
                <a:spcPts val="0"/>
              </a:spcAft>
              <a:buFont typeface="Courier New" panose="02070309020205020404" pitchFamily="49" charset="0"/>
              <a:buChar char="o"/>
            </a:pPr>
            <a:r>
              <a:rPr lang="nl-NL" dirty="0">
                <a:latin typeface="Calibri" panose="020F0502020204030204" pitchFamily="34" charset="0"/>
                <a:ea typeface="Calibri" panose="020F0502020204030204" pitchFamily="34" charset="0"/>
                <a:cs typeface="Times New Roman" panose="02020603050405020304" pitchFamily="18" charset="0"/>
              </a:rPr>
              <a:t>Bv. Loeren, sluipen, pakken en bijten</a:t>
            </a:r>
          </a:p>
          <a:p>
            <a:pPr lvl="0">
              <a:spcAft>
                <a:spcPts val="0"/>
              </a:spcAft>
            </a:pPr>
            <a:r>
              <a:rPr lang="nl-NL" sz="2400" b="1" dirty="0">
                <a:latin typeface="Calibri" panose="020F0502020204030204" pitchFamily="34" charset="0"/>
                <a:ea typeface="Calibri" panose="020F0502020204030204" pitchFamily="34" charset="0"/>
                <a:cs typeface="Times New Roman" panose="02020603050405020304" pitchFamily="18" charset="0"/>
              </a:rPr>
              <a:t>Gedragselementen </a:t>
            </a:r>
            <a:r>
              <a:rPr lang="nl-NL" sz="2400" dirty="0">
                <a:latin typeface="Calibri" panose="020F0502020204030204" pitchFamily="34" charset="0"/>
                <a:ea typeface="Calibri" panose="020F0502020204030204" pitchFamily="34" charset="0"/>
                <a:cs typeface="Times New Roman" panose="02020603050405020304" pitchFamily="18" charset="0"/>
              </a:rPr>
              <a:t>= Uiterlijke waarneembare spier en klieractiviteit. </a:t>
            </a:r>
          </a:p>
          <a:p>
            <a:pPr marL="742950" lvl="1" indent="-285750">
              <a:spcAft>
                <a:spcPts val="0"/>
              </a:spcAft>
              <a:buFont typeface="Courier New" panose="02070309020205020404" pitchFamily="49" charset="0"/>
              <a:buChar char="o"/>
            </a:pPr>
            <a:r>
              <a:rPr lang="nl-NL" dirty="0">
                <a:latin typeface="Calibri" panose="020F0502020204030204" pitchFamily="34" charset="0"/>
                <a:ea typeface="Calibri" panose="020F0502020204030204" pitchFamily="34" charset="0"/>
                <a:cs typeface="Times New Roman" panose="02020603050405020304" pitchFamily="18" charset="0"/>
              </a:rPr>
              <a:t>Hond kijkt naar eend, zonder weg te kijken. </a:t>
            </a:r>
          </a:p>
          <a:p>
            <a:endParaRPr lang="nl-NL" dirty="0"/>
          </a:p>
        </p:txBody>
      </p:sp>
    </p:spTree>
    <p:extLst>
      <p:ext uri="{BB962C8B-B14F-4D97-AF65-F5344CB8AC3E}">
        <p14:creationId xmlns:p14="http://schemas.microsoft.com/office/powerpoint/2010/main" val="12962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leren?</a:t>
            </a:r>
          </a:p>
        </p:txBody>
      </p:sp>
      <p:sp>
        <p:nvSpPr>
          <p:cNvPr id="3" name="Tijdelijke aanduiding voor inhoud 2"/>
          <p:cNvSpPr>
            <a:spLocks noGrp="1"/>
          </p:cNvSpPr>
          <p:nvPr>
            <p:ph idx="1"/>
          </p:nvPr>
        </p:nvSpPr>
        <p:spPr/>
        <p:txBody>
          <a:bodyPr/>
          <a:lstStyle/>
          <a:p>
            <a:pPr marL="0" indent="0" algn="ctr">
              <a:buNone/>
            </a:pPr>
            <a:endParaRPr lang="nl-NL" dirty="0"/>
          </a:p>
          <a:p>
            <a:pPr marL="0" indent="0" algn="ctr">
              <a:buNone/>
            </a:pPr>
            <a:endParaRPr lang="nl-NL" dirty="0"/>
          </a:p>
          <a:p>
            <a:pPr marL="0" indent="0" algn="ctr">
              <a:buNone/>
            </a:pPr>
            <a:endParaRPr lang="nl-NL" dirty="0"/>
          </a:p>
          <a:p>
            <a:pPr marL="0" indent="0">
              <a:buNone/>
            </a:pPr>
            <a:r>
              <a:rPr lang="nl-NL" dirty="0"/>
              <a:t>Leren = Een relatief permanente verandering in waarneembaar gedrag door ervaring of oefening ten gevolge van interacties met de omgeving. </a:t>
            </a:r>
          </a:p>
          <a:p>
            <a:endParaRPr lang="nl-NL" dirty="0"/>
          </a:p>
        </p:txBody>
      </p:sp>
    </p:spTree>
    <p:extLst>
      <p:ext uri="{BB962C8B-B14F-4D97-AF65-F5344CB8AC3E}">
        <p14:creationId xmlns:p14="http://schemas.microsoft.com/office/powerpoint/2010/main" val="11373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leren dieren? (1)</a:t>
            </a:r>
          </a:p>
        </p:txBody>
      </p:sp>
      <p:sp>
        <p:nvSpPr>
          <p:cNvPr id="3" name="Tijdelijke aanduiding voor inhoud 2"/>
          <p:cNvSpPr>
            <a:spLocks noGrp="1"/>
          </p:cNvSpPr>
          <p:nvPr>
            <p:ph idx="1"/>
          </p:nvPr>
        </p:nvSpPr>
        <p:spPr>
          <a:xfrm>
            <a:off x="838200" y="1825625"/>
            <a:ext cx="10515600" cy="4496798"/>
          </a:xfrm>
        </p:spPr>
        <p:txBody>
          <a:bodyPr>
            <a:normAutofit fontScale="92500" lnSpcReduction="10000"/>
          </a:bodyPr>
          <a:lstStyle/>
          <a:p>
            <a:r>
              <a:rPr lang="nl-NL" sz="2400" b="1" dirty="0"/>
              <a:t>Aangeboren gedrag</a:t>
            </a:r>
          </a:p>
          <a:p>
            <a:pPr lvl="1"/>
            <a:r>
              <a:rPr lang="nl-NL" sz="2000" dirty="0"/>
              <a:t>Reflexen </a:t>
            </a:r>
          </a:p>
          <a:p>
            <a:pPr lvl="1"/>
            <a:r>
              <a:rPr lang="nl-NL" sz="2000" dirty="0"/>
              <a:t>Instinct</a:t>
            </a:r>
          </a:p>
          <a:p>
            <a:pPr lvl="1"/>
            <a:endParaRPr lang="nl-NL" sz="2000" dirty="0"/>
          </a:p>
          <a:p>
            <a:pPr lvl="0"/>
            <a:r>
              <a:rPr lang="nl-NL" sz="2400" b="1" dirty="0"/>
              <a:t>Aangeleerd gedrag </a:t>
            </a:r>
          </a:p>
          <a:p>
            <a:pPr lvl="1"/>
            <a:r>
              <a:rPr lang="nl-NL" sz="2000" dirty="0"/>
              <a:t>Inprenting</a:t>
            </a:r>
          </a:p>
          <a:p>
            <a:pPr lvl="1"/>
            <a:r>
              <a:rPr lang="nl-NL" sz="2000" dirty="0"/>
              <a:t>Gewenning </a:t>
            </a:r>
            <a:r>
              <a:rPr lang="nl-NL" sz="2000" dirty="0">
                <a:sym typeface="Wingdings" panose="05000000000000000000" pitchFamily="2" charset="2"/>
              </a:rPr>
              <a:t> </a:t>
            </a:r>
            <a:r>
              <a:rPr lang="nl-NL" sz="2000" dirty="0"/>
              <a:t>Habituatie en sensitisatie</a:t>
            </a:r>
          </a:p>
          <a:p>
            <a:pPr lvl="1"/>
            <a:r>
              <a:rPr lang="nl-NL" sz="2000" dirty="0"/>
              <a:t>Imitatie</a:t>
            </a:r>
          </a:p>
          <a:p>
            <a:pPr lvl="1"/>
            <a:endParaRPr lang="nl-NL" sz="2000" dirty="0"/>
          </a:p>
          <a:p>
            <a:r>
              <a:rPr lang="nl-NL" sz="2400" b="1" dirty="0"/>
              <a:t>Associatieleren </a:t>
            </a:r>
          </a:p>
          <a:p>
            <a:pPr lvl="1"/>
            <a:r>
              <a:rPr lang="nl-NL" sz="2000" dirty="0"/>
              <a:t>Klassiek conditioneren</a:t>
            </a:r>
          </a:p>
          <a:p>
            <a:pPr lvl="1"/>
            <a:r>
              <a:rPr lang="nl-NL" sz="2000" dirty="0"/>
              <a:t>Operant conditioneren</a:t>
            </a:r>
          </a:p>
          <a:p>
            <a:pPr lvl="1"/>
            <a:r>
              <a:rPr lang="nl-NL" sz="2000" dirty="0"/>
              <a:t>Generaliseren en discrimineren</a:t>
            </a:r>
          </a:p>
          <a:p>
            <a:pPr lvl="1"/>
            <a:r>
              <a:rPr lang="nl-NL" sz="2000" dirty="0"/>
              <a:t>Extinctie</a:t>
            </a:r>
          </a:p>
        </p:txBody>
      </p:sp>
      <p:sp>
        <p:nvSpPr>
          <p:cNvPr id="4" name="Rechthoek 3"/>
          <p:cNvSpPr/>
          <p:nvPr/>
        </p:nvSpPr>
        <p:spPr>
          <a:xfrm>
            <a:off x="6207034" y="5256013"/>
            <a:ext cx="5984966" cy="646331"/>
          </a:xfrm>
          <a:prstGeom prst="rect">
            <a:avLst/>
          </a:prstGeom>
        </p:spPr>
        <p:txBody>
          <a:bodyPr wrap="square">
            <a:spAutoFit/>
          </a:bodyPr>
          <a:lstStyle/>
          <a:p>
            <a:pPr algn="ctr"/>
            <a:r>
              <a:rPr lang="nl-NL" dirty="0"/>
              <a:t>Een leuk voorbeeldje:</a:t>
            </a:r>
          </a:p>
          <a:p>
            <a:pPr algn="ctr"/>
            <a:r>
              <a:rPr lang="nl-NL" dirty="0">
                <a:hlinkClick r:id="rId2"/>
              </a:rPr>
              <a:t>https://www.youtube.com/watch?v=w8izEMs7eyo</a:t>
            </a:r>
            <a:r>
              <a:rPr lang="nl-NL" dirty="0"/>
              <a:t> </a:t>
            </a:r>
          </a:p>
        </p:txBody>
      </p:sp>
      <p:pic>
        <p:nvPicPr>
          <p:cNvPr id="8194" name="Picture 2" descr="Afbeeldingsresultaat voor trainen van een d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50" y="2002200"/>
            <a:ext cx="379095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9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Inprenting (Lorenz)</a:t>
            </a:r>
          </a:p>
        </p:txBody>
      </p:sp>
      <p:sp>
        <p:nvSpPr>
          <p:cNvPr id="3" name="Tijdelijke aanduiding voor inhoud 2"/>
          <p:cNvSpPr>
            <a:spLocks noGrp="1"/>
          </p:cNvSpPr>
          <p:nvPr>
            <p:ph idx="1"/>
          </p:nvPr>
        </p:nvSpPr>
        <p:spPr/>
        <p:txBody>
          <a:bodyPr>
            <a:normAutofit/>
          </a:bodyPr>
          <a:lstStyle/>
          <a:p>
            <a:r>
              <a:rPr lang="nl-NL" sz="2400" i="1" dirty="0">
                <a:solidFill>
                  <a:schemeClr val="tx1"/>
                </a:solidFill>
              </a:rPr>
              <a:t>Inprenting</a:t>
            </a:r>
            <a:r>
              <a:rPr lang="nl-NL" sz="2400" dirty="0">
                <a:solidFill>
                  <a:schemeClr val="tx1"/>
                </a:solidFill>
              </a:rPr>
              <a:t> is gedrag dat in een bepaalde gevoelige periode aangeleerd is. </a:t>
            </a:r>
          </a:p>
          <a:p>
            <a:r>
              <a:rPr lang="nl-NL" sz="2400" dirty="0"/>
              <a:t>Een leerproces waarbij de sociale voorkeur van jongen dieren beperkt wordt tot één bepaalde prikkel. </a:t>
            </a:r>
          </a:p>
          <a:p>
            <a:endParaRPr lang="nl-NL" sz="2400" dirty="0">
              <a:solidFill>
                <a:schemeClr val="tx1"/>
              </a:solidFill>
            </a:endParaRPr>
          </a:p>
          <a:p>
            <a:r>
              <a:rPr lang="nl-NL" sz="2400" dirty="0">
                <a:solidFill>
                  <a:schemeClr val="tx1"/>
                </a:solidFill>
              </a:rPr>
              <a:t>Een goed voorbeeld van inprenting zie je bij jonge ganzen. Die volgen het eerste wezen dat ze zien nadat ze uit het ei zijn gekomen.</a:t>
            </a:r>
          </a:p>
          <a:p>
            <a:endParaRPr lang="nl-NL" sz="2400" dirty="0">
              <a:solidFill>
                <a:schemeClr val="tx1"/>
              </a:solidFill>
            </a:endParaRPr>
          </a:p>
          <a:p>
            <a:r>
              <a:rPr lang="nl-NL" sz="2400" dirty="0">
                <a:solidFill>
                  <a:schemeClr val="tx1"/>
                </a:solidFill>
                <a:hlinkClick r:id="rId2"/>
              </a:rPr>
              <a:t>https://www.youtube.com/watch?v=ihh1xBXwt_0</a:t>
            </a:r>
            <a:r>
              <a:rPr lang="nl-NL" sz="2400" dirty="0">
                <a:solidFill>
                  <a:schemeClr val="tx1"/>
                </a:solidFill>
              </a:rPr>
              <a:t> </a:t>
            </a:r>
          </a:p>
          <a:p>
            <a:r>
              <a:rPr lang="nl-NL" sz="2400" dirty="0">
                <a:hlinkClick r:id="rId3"/>
              </a:rPr>
              <a:t>https://www.youtube.com/watch?v=2fU4WF40W74</a:t>
            </a:r>
            <a:r>
              <a:rPr lang="nl-NL" sz="2400" dirty="0"/>
              <a:t> </a:t>
            </a:r>
            <a:endParaRPr lang="nl-NL" dirty="0"/>
          </a:p>
          <a:p>
            <a:endParaRPr lang="nl-NL" dirty="0"/>
          </a:p>
        </p:txBody>
      </p:sp>
      <p:pic>
        <p:nvPicPr>
          <p:cNvPr id="2050" name="Picture 2" descr="Afbeeldingsresultaat voor ganzen achter moeder aanlop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9686" y="4550264"/>
            <a:ext cx="2441574" cy="162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40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Gewenning</a:t>
            </a:r>
          </a:p>
        </p:txBody>
      </p:sp>
      <p:sp>
        <p:nvSpPr>
          <p:cNvPr id="3" name="Tijdelijke aanduiding voor inhoud 2"/>
          <p:cNvSpPr>
            <a:spLocks noGrp="1"/>
          </p:cNvSpPr>
          <p:nvPr>
            <p:ph idx="1"/>
          </p:nvPr>
        </p:nvSpPr>
        <p:spPr>
          <a:xfrm>
            <a:off x="838199" y="1825625"/>
            <a:ext cx="10212977" cy="4351338"/>
          </a:xfrm>
        </p:spPr>
        <p:txBody>
          <a:bodyPr>
            <a:normAutofit lnSpcReduction="10000"/>
          </a:bodyPr>
          <a:lstStyle/>
          <a:p>
            <a:r>
              <a:rPr lang="nl-NL" sz="2400" dirty="0">
                <a:solidFill>
                  <a:schemeClr val="tx1"/>
                </a:solidFill>
              </a:rPr>
              <a:t>Bij </a:t>
            </a:r>
            <a:r>
              <a:rPr lang="nl-NL" sz="2400" i="1" dirty="0">
                <a:solidFill>
                  <a:schemeClr val="tx1"/>
                </a:solidFill>
              </a:rPr>
              <a:t>gewenning </a:t>
            </a:r>
            <a:r>
              <a:rPr lang="nl-NL" sz="2400" dirty="0">
                <a:solidFill>
                  <a:schemeClr val="tx1"/>
                </a:solidFill>
              </a:rPr>
              <a:t>gaat het om het afleren van reacties op bepaalde prikkels uit de omgeving die vaak herhaald worden of permanent aanwezig zijn en waar geen beloning of straf op volgt.</a:t>
            </a:r>
          </a:p>
          <a:p>
            <a:endParaRPr lang="nl-NL" sz="2400" dirty="0"/>
          </a:p>
          <a:p>
            <a:r>
              <a:rPr lang="nl-NL" sz="2400" dirty="0"/>
              <a:t>Habituatie (gewenning) = Wennen aan een bepaalde prikkel, waardoor de reactie minder wordt. </a:t>
            </a:r>
          </a:p>
          <a:p>
            <a:endParaRPr lang="nl-NL" sz="2400" dirty="0"/>
          </a:p>
          <a:p>
            <a:r>
              <a:rPr lang="nl-NL" sz="2400" dirty="0"/>
              <a:t>Sensitisatie = Tegenovergestelde van habituatie, juist stijging in reactie op prikkel.</a:t>
            </a:r>
          </a:p>
          <a:p>
            <a:endParaRPr lang="nl-NL" sz="2400" dirty="0">
              <a:solidFill>
                <a:schemeClr val="tx1"/>
              </a:solidFill>
            </a:endParaRPr>
          </a:p>
          <a:p>
            <a:r>
              <a:rPr lang="nl-NL" sz="2400" dirty="0">
                <a:solidFill>
                  <a:schemeClr val="tx1"/>
                </a:solidFill>
              </a:rPr>
              <a:t>Voorbeeld: Vogelverschrikker en vuurwerk bij dieren</a:t>
            </a:r>
          </a:p>
        </p:txBody>
      </p:sp>
      <p:pic>
        <p:nvPicPr>
          <p:cNvPr id="5" name="Afbeelding 4"/>
          <p:cNvPicPr>
            <a:picLocks noChangeAspect="1"/>
          </p:cNvPicPr>
          <p:nvPr/>
        </p:nvPicPr>
        <p:blipFill>
          <a:blip r:embed="rId2"/>
          <a:stretch>
            <a:fillRect/>
          </a:stretch>
        </p:blipFill>
        <p:spPr>
          <a:xfrm>
            <a:off x="10829109" y="4299008"/>
            <a:ext cx="1258230" cy="1877955"/>
          </a:xfrm>
          <a:prstGeom prst="rect">
            <a:avLst/>
          </a:prstGeom>
        </p:spPr>
      </p:pic>
    </p:spTree>
    <p:extLst>
      <p:ext uri="{BB962C8B-B14F-4D97-AF65-F5344CB8AC3E}">
        <p14:creationId xmlns:p14="http://schemas.microsoft.com/office/powerpoint/2010/main" val="328638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Imitatie</a:t>
            </a:r>
          </a:p>
        </p:txBody>
      </p:sp>
      <p:sp>
        <p:nvSpPr>
          <p:cNvPr id="3" name="Tijdelijke aanduiding voor inhoud 2"/>
          <p:cNvSpPr>
            <a:spLocks noGrp="1"/>
          </p:cNvSpPr>
          <p:nvPr>
            <p:ph idx="1"/>
          </p:nvPr>
        </p:nvSpPr>
        <p:spPr>
          <a:xfrm>
            <a:off x="838200" y="1825625"/>
            <a:ext cx="9599023" cy="4351338"/>
          </a:xfrm>
        </p:spPr>
        <p:txBody>
          <a:bodyPr>
            <a:normAutofit/>
          </a:bodyPr>
          <a:lstStyle/>
          <a:p>
            <a:r>
              <a:rPr lang="nl-NL" sz="2600" dirty="0">
                <a:solidFill>
                  <a:schemeClr val="tx1"/>
                </a:solidFill>
              </a:rPr>
              <a:t>Dieren kunnen ook van elkaar leren door elkaar na te doen. </a:t>
            </a:r>
          </a:p>
          <a:p>
            <a:r>
              <a:rPr lang="nl-NL" sz="2600" dirty="0">
                <a:solidFill>
                  <a:schemeClr val="tx1"/>
                </a:solidFill>
              </a:rPr>
              <a:t>Dit noem je imitatie.</a:t>
            </a:r>
          </a:p>
          <a:p>
            <a:endParaRPr lang="nl-NL" sz="2600" dirty="0"/>
          </a:p>
          <a:p>
            <a:r>
              <a:rPr lang="nl-NL" sz="2600" dirty="0">
                <a:solidFill>
                  <a:schemeClr val="tx1"/>
                </a:solidFill>
              </a:rPr>
              <a:t>Jonge chimpansees kijken af hoe oudere dieren takjes van bladeren ontdoen en de kale takjes gebruiken om termieten uit hun nest te peuteren. </a:t>
            </a:r>
          </a:p>
          <a:p>
            <a:r>
              <a:rPr lang="nl-NL" sz="2600" dirty="0">
                <a:solidFill>
                  <a:schemeClr val="tx1"/>
                </a:solidFill>
              </a:rPr>
              <a:t>Vogels leren hun </a:t>
            </a:r>
            <a:r>
              <a:rPr lang="nl-NL" sz="2600" dirty="0" err="1">
                <a:solidFill>
                  <a:schemeClr val="tx1"/>
                </a:solidFill>
              </a:rPr>
              <a:t>soortspecifieke</a:t>
            </a:r>
            <a:r>
              <a:rPr lang="nl-NL" sz="2600" dirty="0">
                <a:solidFill>
                  <a:schemeClr val="tx1"/>
                </a:solidFill>
              </a:rPr>
              <a:t> zang door goed naar de ouders te luisteren.</a:t>
            </a:r>
          </a:p>
          <a:p>
            <a:endParaRPr lang="nl-NL" dirty="0">
              <a:solidFill>
                <a:schemeClr val="tx1"/>
              </a:solidFill>
            </a:endParaRPr>
          </a:p>
          <a:p>
            <a:r>
              <a:rPr lang="nl-NL" sz="1800" dirty="0">
                <a:solidFill>
                  <a:schemeClr val="tx1"/>
                </a:solidFill>
                <a:hlinkClick r:id="rId2"/>
              </a:rPr>
              <a:t>https://www.youtube.com/watch?v=Icxwwy7a7Sk</a:t>
            </a:r>
            <a:r>
              <a:rPr lang="nl-NL" sz="1800" dirty="0">
                <a:solidFill>
                  <a:schemeClr val="tx1"/>
                </a:solidFill>
              </a:rPr>
              <a:t> </a:t>
            </a:r>
          </a:p>
        </p:txBody>
      </p:sp>
      <p:pic>
        <p:nvPicPr>
          <p:cNvPr id="9218" name="Picture 2" descr="Afbeeldingsresultaat voor vogelza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0490" y="4154251"/>
            <a:ext cx="1546620" cy="205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894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49B5C22-357D-86B9-3BCB-B8DA42DDAACE}"/>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Opdracht 2</a:t>
            </a:r>
            <a:br>
              <a:rPr lang="nl-NL" dirty="0">
                <a:solidFill>
                  <a:srgbClr val="FFFFFF"/>
                </a:solidFill>
              </a:rPr>
            </a:br>
            <a:r>
              <a:rPr lang="nl-NL" sz="2800" dirty="0">
                <a:solidFill>
                  <a:srgbClr val="FFFFFF"/>
                </a:solidFill>
              </a:rPr>
              <a:t>Aangeleerd gedrag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481B31-4995-2EA0-B9B6-272575DD84F5}"/>
              </a:ext>
            </a:extLst>
          </p:cNvPr>
          <p:cNvSpPr>
            <a:spLocks noGrp="1"/>
          </p:cNvSpPr>
          <p:nvPr>
            <p:ph idx="1"/>
          </p:nvPr>
        </p:nvSpPr>
        <p:spPr>
          <a:xfrm>
            <a:off x="4447308" y="591344"/>
            <a:ext cx="6906491" cy="5585619"/>
          </a:xfrm>
        </p:spPr>
        <p:txBody>
          <a:bodyPr anchor="ctr">
            <a:normAutofit/>
          </a:bodyPr>
          <a:lstStyle/>
          <a:p>
            <a:endParaRPr lang="nl-NL" dirty="0"/>
          </a:p>
          <a:p>
            <a:pPr marL="514350" indent="-514350">
              <a:buAutoNum type="arabicPeriod"/>
            </a:pPr>
            <a:r>
              <a:rPr lang="nl-NL" dirty="0"/>
              <a:t>Neem de </a:t>
            </a:r>
            <a:r>
              <a:rPr lang="nl-NL" dirty="0" err="1"/>
              <a:t>Powerpoint</a:t>
            </a:r>
            <a:r>
              <a:rPr lang="nl-NL" dirty="0"/>
              <a:t> uit opdracht 1 voor je;</a:t>
            </a:r>
          </a:p>
          <a:p>
            <a:pPr marL="514350" indent="-514350">
              <a:buAutoNum type="arabicPeriod"/>
            </a:pPr>
            <a:r>
              <a:rPr lang="nl-NL" dirty="0"/>
              <a:t>Voeg 3 dia’s toe</a:t>
            </a:r>
          </a:p>
          <a:p>
            <a:pPr marL="514350" indent="-514350">
              <a:buAutoNum type="arabicPeriod"/>
            </a:pPr>
            <a:r>
              <a:rPr lang="nl-NL" dirty="0"/>
              <a:t>Beschrijf per dia een voorbeeld van aangeleerd gedrag. Doe dit met afbeeldingen of een filmpje wat je hebt gevonden;</a:t>
            </a:r>
          </a:p>
          <a:p>
            <a:pPr marL="514350" indent="-514350">
              <a:buAutoNum type="arabicPeriod"/>
            </a:pPr>
            <a:r>
              <a:rPr lang="nl-NL" dirty="0"/>
              <a:t>Licht in het notitiedeel van de dia je keuze  toe.</a:t>
            </a:r>
          </a:p>
        </p:txBody>
      </p:sp>
    </p:spTree>
    <p:extLst>
      <p:ext uri="{BB962C8B-B14F-4D97-AF65-F5344CB8AC3E}">
        <p14:creationId xmlns:p14="http://schemas.microsoft.com/office/powerpoint/2010/main" val="2972488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leren dieren? (2)</a:t>
            </a:r>
          </a:p>
        </p:txBody>
      </p:sp>
      <p:sp>
        <p:nvSpPr>
          <p:cNvPr id="3" name="Tijdelijke aanduiding voor inhoud 2"/>
          <p:cNvSpPr>
            <a:spLocks noGrp="1"/>
          </p:cNvSpPr>
          <p:nvPr>
            <p:ph idx="1"/>
          </p:nvPr>
        </p:nvSpPr>
        <p:spPr/>
        <p:txBody>
          <a:bodyPr>
            <a:normAutofit/>
          </a:bodyPr>
          <a:lstStyle/>
          <a:p>
            <a:pPr lvl="0"/>
            <a:r>
              <a:rPr lang="nl-NL" b="1" dirty="0"/>
              <a:t>Associatieleren </a:t>
            </a:r>
          </a:p>
          <a:p>
            <a:pPr lvl="0"/>
            <a:endParaRPr lang="nl-NL" dirty="0"/>
          </a:p>
          <a:p>
            <a:pPr lvl="1"/>
            <a:r>
              <a:rPr lang="nl-NL" dirty="0"/>
              <a:t>Klassieke conditioneren </a:t>
            </a:r>
          </a:p>
          <a:p>
            <a:pPr lvl="1"/>
            <a:r>
              <a:rPr lang="nl-NL" dirty="0"/>
              <a:t>Operant conditioneren </a:t>
            </a:r>
          </a:p>
          <a:p>
            <a:pPr lvl="1"/>
            <a:endParaRPr lang="nl-NL" dirty="0"/>
          </a:p>
          <a:p>
            <a:pPr lvl="1"/>
            <a:r>
              <a:rPr lang="nl-NL" dirty="0"/>
              <a:t>Generaliseren </a:t>
            </a:r>
          </a:p>
          <a:p>
            <a:pPr lvl="1"/>
            <a:r>
              <a:rPr lang="nl-NL" dirty="0"/>
              <a:t>Discrimineren</a:t>
            </a:r>
          </a:p>
          <a:p>
            <a:pPr lvl="1"/>
            <a:r>
              <a:rPr lang="nl-NL" dirty="0"/>
              <a:t>Extinctie </a:t>
            </a:r>
          </a:p>
          <a:p>
            <a:endParaRPr lang="nl-NL" dirty="0"/>
          </a:p>
        </p:txBody>
      </p:sp>
      <p:pic>
        <p:nvPicPr>
          <p:cNvPr id="5122" name="Picture 2" descr="Afbeeldingsresultaat voor conditione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4834" y="1382472"/>
            <a:ext cx="4011295" cy="494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018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Klassiek conditioneren (Pavlov)</a:t>
            </a:r>
          </a:p>
        </p:txBody>
      </p:sp>
      <p:sp>
        <p:nvSpPr>
          <p:cNvPr id="3" name="Tijdelijke aanduiding voor inhoud 2"/>
          <p:cNvSpPr>
            <a:spLocks noGrp="1"/>
          </p:cNvSpPr>
          <p:nvPr>
            <p:ph idx="1"/>
          </p:nvPr>
        </p:nvSpPr>
        <p:spPr/>
        <p:txBody>
          <a:bodyPr>
            <a:normAutofit fontScale="92500" lnSpcReduction="10000"/>
          </a:bodyPr>
          <a:lstStyle/>
          <a:p>
            <a:r>
              <a:rPr lang="nl-NL" dirty="0"/>
              <a:t>Dier legt verband tussen een bekende prikkel en een nieuwe prikkel, zodat deze nieuwe prikkel hetzelfde gedrag opwekt als de bekende prikkel. Bijvoorbeeld hond krijgt eten als belletje rinkelt. Bel rinkelt, dier kwijlt. </a:t>
            </a:r>
          </a:p>
          <a:p>
            <a:endParaRPr lang="nl-NL" dirty="0"/>
          </a:p>
          <a:p>
            <a:r>
              <a:rPr lang="nl-NL" dirty="0">
                <a:solidFill>
                  <a:schemeClr val="tx1"/>
                </a:solidFill>
              </a:rPr>
              <a:t>Ongeconditioneerde prikkel             Gedrag </a:t>
            </a:r>
          </a:p>
          <a:p>
            <a:r>
              <a:rPr lang="nl-NL" dirty="0">
                <a:solidFill>
                  <a:schemeClr val="tx1"/>
                </a:solidFill>
              </a:rPr>
              <a:t>Bekrachtiging  van prikkel zorgt voor effect.</a:t>
            </a:r>
          </a:p>
          <a:p>
            <a:r>
              <a:rPr lang="nl-NL" dirty="0">
                <a:solidFill>
                  <a:schemeClr val="tx1"/>
                </a:solidFill>
              </a:rPr>
              <a:t>Koppelen bekrachtiging aan gedrag zorgt voor herhaling gedrag.</a:t>
            </a:r>
          </a:p>
          <a:p>
            <a:endParaRPr lang="nl-NL" dirty="0">
              <a:solidFill>
                <a:schemeClr val="tx1"/>
              </a:solidFill>
            </a:endParaRPr>
          </a:p>
          <a:p>
            <a:endParaRPr lang="nl-NL" dirty="0"/>
          </a:p>
          <a:p>
            <a:r>
              <a:rPr lang="nl-NL" sz="1800" dirty="0">
                <a:solidFill>
                  <a:schemeClr val="tx1"/>
                </a:solidFill>
                <a:hlinkClick r:id="rId2"/>
              </a:rPr>
              <a:t>https://www.youtube.com/watch?v=cBdEEzZvOYk</a:t>
            </a:r>
            <a:r>
              <a:rPr lang="nl-NL" sz="1800" dirty="0">
                <a:solidFill>
                  <a:schemeClr val="tx1"/>
                </a:solidFill>
              </a:rPr>
              <a:t>  </a:t>
            </a:r>
            <a:endParaRPr lang="nl-NL" sz="1800" dirty="0"/>
          </a:p>
        </p:txBody>
      </p:sp>
      <p:sp>
        <p:nvSpPr>
          <p:cNvPr id="5" name="PIJL-OMLAAG 4"/>
          <p:cNvSpPr/>
          <p:nvPr/>
        </p:nvSpPr>
        <p:spPr>
          <a:xfrm rot="16200000">
            <a:off x="5310483" y="3223025"/>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rotWithShape="1">
          <a:blip r:embed="rId3" cstate="print">
            <a:extLst>
              <a:ext uri="{28A0092B-C50C-407E-A947-70E740481C1C}">
                <a14:useLocalDpi xmlns:a14="http://schemas.microsoft.com/office/drawing/2010/main" val="0"/>
              </a:ext>
            </a:extLst>
          </a:blip>
          <a:srcRect t="21143" b="9905"/>
          <a:stretch/>
        </p:blipFill>
        <p:spPr>
          <a:xfrm>
            <a:off x="8979110" y="4650377"/>
            <a:ext cx="3212890" cy="1661523"/>
          </a:xfrm>
          <a:prstGeom prst="rect">
            <a:avLst/>
          </a:prstGeom>
        </p:spPr>
      </p:pic>
    </p:spTree>
    <p:extLst>
      <p:ext uri="{BB962C8B-B14F-4D97-AF65-F5344CB8AC3E}">
        <p14:creationId xmlns:p14="http://schemas.microsoft.com/office/powerpoint/2010/main" val="166710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Operant conditioneren (Skinner)</a:t>
            </a:r>
          </a:p>
        </p:txBody>
      </p:sp>
      <p:sp>
        <p:nvSpPr>
          <p:cNvPr id="3" name="Tijdelijke aanduiding voor inhoud 2"/>
          <p:cNvSpPr>
            <a:spLocks noGrp="1"/>
          </p:cNvSpPr>
          <p:nvPr>
            <p:ph idx="1"/>
          </p:nvPr>
        </p:nvSpPr>
        <p:spPr/>
        <p:txBody>
          <a:bodyPr>
            <a:normAutofit/>
          </a:bodyPr>
          <a:lstStyle/>
          <a:p>
            <a:r>
              <a:rPr lang="nl-NL" dirty="0"/>
              <a:t>Dier legt een verband tussen zijn eigen gedrag en het effect van dat gedrag. </a:t>
            </a:r>
          </a:p>
          <a:p>
            <a:r>
              <a:rPr lang="nl-NL" dirty="0"/>
              <a:t>Kun je splitsen in positieve bekrachtiging, negatieve bekrachtiging, positieve correct en negatieve correctie. </a:t>
            </a:r>
          </a:p>
          <a:p>
            <a:pPr marL="0" indent="0" algn="ctr">
              <a:buNone/>
            </a:pPr>
            <a:endParaRPr lang="nl-NL" b="1" dirty="0">
              <a:solidFill>
                <a:schemeClr val="tx1"/>
              </a:solidFill>
            </a:endParaRPr>
          </a:p>
          <a:p>
            <a:pPr marL="0" indent="0" algn="ctr">
              <a:buNone/>
            </a:pPr>
            <a:r>
              <a:rPr lang="nl-NL" b="1" dirty="0">
                <a:solidFill>
                  <a:schemeClr val="tx1"/>
                </a:solidFill>
              </a:rPr>
              <a:t>Gedrag               effect 	            herhaling of beëindiging</a:t>
            </a:r>
          </a:p>
        </p:txBody>
      </p:sp>
      <p:sp>
        <p:nvSpPr>
          <p:cNvPr id="5" name="PIJL-OMLAAG 4"/>
          <p:cNvSpPr/>
          <p:nvPr/>
        </p:nvSpPr>
        <p:spPr>
          <a:xfrm rot="16200000">
            <a:off x="3567471" y="4091053"/>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PIJL-OMLAAG 4"/>
          <p:cNvSpPr/>
          <p:nvPr/>
        </p:nvSpPr>
        <p:spPr>
          <a:xfrm rot="16200000">
            <a:off x="5758325" y="4081343"/>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rotWithShape="1">
          <a:blip r:embed="rId2">
            <a:extLst>
              <a:ext uri="{28A0092B-C50C-407E-A947-70E740481C1C}">
                <a14:useLocalDpi xmlns:a14="http://schemas.microsoft.com/office/drawing/2010/main" val="0"/>
              </a:ext>
            </a:extLst>
          </a:blip>
          <a:srcRect t="35903" b="30846"/>
          <a:stretch/>
        </p:blipFill>
        <p:spPr>
          <a:xfrm>
            <a:off x="531937" y="4770696"/>
            <a:ext cx="5639019" cy="1406267"/>
          </a:xfrm>
          <a:prstGeom prst="rect">
            <a:avLst/>
          </a:prstGeom>
        </p:spPr>
      </p:pic>
      <p:sp>
        <p:nvSpPr>
          <p:cNvPr id="4" name="Rechthoek 3"/>
          <p:cNvSpPr/>
          <p:nvPr/>
        </p:nvSpPr>
        <p:spPr>
          <a:xfrm>
            <a:off x="6442935" y="5807631"/>
            <a:ext cx="5601020" cy="369332"/>
          </a:xfrm>
          <a:prstGeom prst="rect">
            <a:avLst/>
          </a:prstGeom>
        </p:spPr>
        <p:txBody>
          <a:bodyPr wrap="none">
            <a:spAutoFit/>
          </a:bodyPr>
          <a:lstStyle/>
          <a:p>
            <a:r>
              <a:rPr lang="nl-NL" dirty="0">
                <a:hlinkClick r:id="rId3"/>
              </a:rPr>
              <a:t>https://www.youtube.com/watch?v=CC7q6wE89yE&amp;t=5s</a:t>
            </a:r>
            <a:r>
              <a:rPr lang="nl-NL" dirty="0"/>
              <a:t> </a:t>
            </a:r>
          </a:p>
        </p:txBody>
      </p:sp>
    </p:spTree>
    <p:extLst>
      <p:ext uri="{BB962C8B-B14F-4D97-AF65-F5344CB8AC3E}">
        <p14:creationId xmlns:p14="http://schemas.microsoft.com/office/powerpoint/2010/main" val="6235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 van dit vak</a:t>
            </a:r>
          </a:p>
        </p:txBody>
      </p:sp>
      <p:sp>
        <p:nvSpPr>
          <p:cNvPr id="3" name="Tijdelijke aanduiding voor inhoud 2"/>
          <p:cNvSpPr>
            <a:spLocks noGrp="1"/>
          </p:cNvSpPr>
          <p:nvPr>
            <p:ph idx="1"/>
          </p:nvPr>
        </p:nvSpPr>
        <p:spPr/>
        <p:txBody>
          <a:bodyPr/>
          <a:lstStyle/>
          <a:p>
            <a:r>
              <a:rPr lang="nl-NL" dirty="0"/>
              <a:t>Deze 4 weken:</a:t>
            </a:r>
          </a:p>
          <a:p>
            <a:pPr lvl="1"/>
            <a:r>
              <a:rPr lang="nl-NL" dirty="0"/>
              <a:t>Kennis hebben trainen van dieren: geschiedenis, wat is het, waar moet je rekening mee houden en veel gebruikte begrippen.</a:t>
            </a:r>
          </a:p>
          <a:p>
            <a:endParaRPr lang="nl-NL" dirty="0"/>
          </a:p>
          <a:p>
            <a:r>
              <a:rPr lang="nl-NL" dirty="0"/>
              <a:t>Nadat jullie terug zijn van voortplantingsstage:</a:t>
            </a:r>
          </a:p>
          <a:p>
            <a:pPr lvl="1"/>
            <a:r>
              <a:rPr lang="nl-NL" dirty="0"/>
              <a:t>Kennis hebben van het opstellen en uitvoeren van een trainingsplan.</a:t>
            </a:r>
          </a:p>
          <a:p>
            <a:pPr lvl="1"/>
            <a:r>
              <a:rPr lang="nl-NL" dirty="0"/>
              <a:t>Kennis hebben van mogelijke problemen tijdens het trainen.</a:t>
            </a:r>
          </a:p>
          <a:p>
            <a:pPr lvl="1"/>
            <a:r>
              <a:rPr lang="nl-NL" dirty="0"/>
              <a:t>Kennis hebben van diergedrag van het te trainen dier. </a:t>
            </a:r>
          </a:p>
        </p:txBody>
      </p:sp>
    </p:spTree>
    <p:extLst>
      <p:ext uri="{BB962C8B-B14F-4D97-AF65-F5344CB8AC3E}">
        <p14:creationId xmlns:p14="http://schemas.microsoft.com/office/powerpoint/2010/main" val="1590731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a:t>Schema operant conditioneren</a:t>
            </a:r>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838200" y="2283052"/>
            <a:ext cx="10651545" cy="3436484"/>
          </a:xfrm>
          <a:prstGeom prst="rect">
            <a:avLst/>
          </a:prstGeom>
        </p:spPr>
      </p:pic>
    </p:spTree>
    <p:extLst>
      <p:ext uri="{BB962C8B-B14F-4D97-AF65-F5344CB8AC3E}">
        <p14:creationId xmlns:p14="http://schemas.microsoft.com/office/powerpoint/2010/main" val="4213279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Associatieleren. </a:t>
            </a:r>
          </a:p>
        </p:txBody>
      </p:sp>
      <p:sp>
        <p:nvSpPr>
          <p:cNvPr id="3" name="Tijdelijke aanduiding voor inhoud 2"/>
          <p:cNvSpPr>
            <a:spLocks noGrp="1"/>
          </p:cNvSpPr>
          <p:nvPr>
            <p:ph idx="1"/>
          </p:nvPr>
        </p:nvSpPr>
        <p:spPr>
          <a:xfrm>
            <a:off x="838200" y="1825625"/>
            <a:ext cx="10082349" cy="4351338"/>
          </a:xfrm>
        </p:spPr>
        <p:txBody>
          <a:bodyPr>
            <a:normAutofit/>
          </a:bodyPr>
          <a:lstStyle/>
          <a:p>
            <a:r>
              <a:rPr lang="nl-NL" sz="2400" b="1" dirty="0"/>
              <a:t>Generaliseren </a:t>
            </a:r>
            <a:r>
              <a:rPr lang="nl-NL" sz="2400" dirty="0"/>
              <a:t>= Het vermogen om hetzelfde gedrag te laten zien als reactie op een prikkel die lijkt op de oorspronkelijk prikkel.</a:t>
            </a:r>
          </a:p>
          <a:p>
            <a:pPr lvl="1"/>
            <a:r>
              <a:rPr lang="nl-NL" sz="2000" dirty="0"/>
              <a:t>Kleine zwarte hond is agressief </a:t>
            </a:r>
            <a:r>
              <a:rPr lang="nl-NL" sz="2000" dirty="0">
                <a:sym typeface="Wingdings" panose="05000000000000000000" pitchFamily="2" charset="2"/>
              </a:rPr>
              <a:t> a</a:t>
            </a:r>
            <a:r>
              <a:rPr lang="nl-NL" sz="2000" dirty="0"/>
              <a:t>lle zwarte honden zijn agressief. </a:t>
            </a:r>
          </a:p>
          <a:p>
            <a:endParaRPr lang="nl-NL" sz="2400" dirty="0"/>
          </a:p>
          <a:p>
            <a:r>
              <a:rPr lang="nl-NL" sz="2400" b="1" dirty="0"/>
              <a:t>Discrimineren </a:t>
            </a:r>
            <a:r>
              <a:rPr lang="nl-NL" sz="2400" dirty="0"/>
              <a:t>= het vermogen om onderscheid te maken tussen prikkels die op elkaar lijken </a:t>
            </a:r>
          </a:p>
          <a:p>
            <a:pPr lvl="1"/>
            <a:r>
              <a:rPr lang="nl-NL" sz="2000" dirty="0"/>
              <a:t>Klein zwart hondje is agressief </a:t>
            </a:r>
            <a:r>
              <a:rPr lang="nl-NL" sz="2000" dirty="0">
                <a:sym typeface="Wingdings" panose="05000000000000000000" pitchFamily="2" charset="2"/>
              </a:rPr>
              <a:t> </a:t>
            </a:r>
            <a:r>
              <a:rPr lang="nl-NL" sz="2000" dirty="0"/>
              <a:t>maar grote zwarte hond niet. </a:t>
            </a:r>
            <a:endParaRPr lang="nl-NL" sz="2000" b="1" dirty="0"/>
          </a:p>
          <a:p>
            <a:endParaRPr lang="nl-NL" sz="2400" dirty="0"/>
          </a:p>
          <a:p>
            <a:r>
              <a:rPr lang="nl-NL" sz="2400" b="1" dirty="0"/>
              <a:t>Extinctie = </a:t>
            </a:r>
            <a:r>
              <a:rPr lang="nl-NL" sz="2400" dirty="0"/>
              <a:t>het uitdoven van een aangeleerde associatie.</a:t>
            </a:r>
          </a:p>
          <a:p>
            <a:pPr lvl="1"/>
            <a:r>
              <a:rPr lang="nl-NL" sz="2000" dirty="0"/>
              <a:t>Als ik piep krijg ik aandacht. Wanneer je geen aandacht meer geeft, houdt het gepiep na verloop van tijd op. </a:t>
            </a:r>
          </a:p>
          <a:p>
            <a:endParaRPr lang="nl-NL" dirty="0"/>
          </a:p>
        </p:txBody>
      </p:sp>
      <p:pic>
        <p:nvPicPr>
          <p:cNvPr id="10242" name="Picture 2" descr="Afbeeldingsresultaat voor zwart hondj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4864" y="2690949"/>
            <a:ext cx="1587136" cy="211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970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 hebben het gehad over:</a:t>
            </a:r>
          </a:p>
        </p:txBody>
      </p:sp>
      <p:sp>
        <p:nvSpPr>
          <p:cNvPr id="3" name="Tijdelijke aanduiding voor inhoud 2"/>
          <p:cNvSpPr>
            <a:spLocks noGrp="1"/>
          </p:cNvSpPr>
          <p:nvPr>
            <p:ph idx="1"/>
          </p:nvPr>
        </p:nvSpPr>
        <p:spPr>
          <a:xfrm>
            <a:off x="838200" y="1825624"/>
            <a:ext cx="10515600" cy="4601301"/>
          </a:xfrm>
        </p:spPr>
        <p:txBody>
          <a:bodyPr>
            <a:normAutofit fontScale="55000" lnSpcReduction="20000"/>
          </a:bodyPr>
          <a:lstStyle/>
          <a:p>
            <a:r>
              <a:rPr lang="nl-NL" sz="3300" b="1" dirty="0">
                <a:solidFill>
                  <a:schemeClr val="tx1"/>
                </a:solidFill>
              </a:rPr>
              <a:t>Doeleinden voor het trainen van dieren</a:t>
            </a:r>
          </a:p>
          <a:p>
            <a:endParaRPr lang="nl-NL" sz="3300" dirty="0">
              <a:solidFill>
                <a:schemeClr val="tx1"/>
              </a:solidFill>
            </a:endParaRPr>
          </a:p>
          <a:p>
            <a:r>
              <a:rPr lang="nl-NL" sz="3300" b="1" dirty="0"/>
              <a:t>Aangeboren gedrag</a:t>
            </a:r>
          </a:p>
          <a:p>
            <a:pPr lvl="1"/>
            <a:r>
              <a:rPr lang="nl-NL" sz="3300" dirty="0"/>
              <a:t>Reflexen </a:t>
            </a:r>
          </a:p>
          <a:p>
            <a:pPr lvl="1"/>
            <a:r>
              <a:rPr lang="nl-NL" sz="3300" dirty="0"/>
              <a:t>Instinct</a:t>
            </a:r>
          </a:p>
          <a:p>
            <a:pPr lvl="1"/>
            <a:endParaRPr lang="nl-NL" sz="3300" dirty="0"/>
          </a:p>
          <a:p>
            <a:pPr lvl="0"/>
            <a:r>
              <a:rPr lang="nl-NL" sz="3300" b="1" dirty="0"/>
              <a:t>Aangeleerd gedrag </a:t>
            </a:r>
          </a:p>
          <a:p>
            <a:pPr lvl="1"/>
            <a:r>
              <a:rPr lang="nl-NL" sz="3300" dirty="0"/>
              <a:t>Inprenting</a:t>
            </a:r>
          </a:p>
          <a:p>
            <a:pPr lvl="1"/>
            <a:r>
              <a:rPr lang="nl-NL" sz="3300" dirty="0"/>
              <a:t>Gewenning </a:t>
            </a:r>
            <a:r>
              <a:rPr lang="nl-NL" sz="3300" dirty="0">
                <a:sym typeface="Wingdings" panose="05000000000000000000" pitchFamily="2" charset="2"/>
              </a:rPr>
              <a:t> </a:t>
            </a:r>
            <a:r>
              <a:rPr lang="nl-NL" sz="3300" dirty="0"/>
              <a:t>Habituatie en sensitisatie</a:t>
            </a:r>
          </a:p>
          <a:p>
            <a:pPr lvl="1"/>
            <a:r>
              <a:rPr lang="nl-NL" sz="3300" dirty="0"/>
              <a:t>Imitatie</a:t>
            </a:r>
          </a:p>
          <a:p>
            <a:pPr lvl="1"/>
            <a:endParaRPr lang="nl-NL" sz="3300" dirty="0"/>
          </a:p>
          <a:p>
            <a:r>
              <a:rPr lang="nl-NL" sz="3300" b="1" dirty="0"/>
              <a:t>Associatieleren </a:t>
            </a:r>
          </a:p>
          <a:p>
            <a:pPr lvl="1"/>
            <a:r>
              <a:rPr lang="nl-NL" sz="3300" dirty="0"/>
              <a:t>Klassiek conditioneren</a:t>
            </a:r>
          </a:p>
          <a:p>
            <a:pPr lvl="1"/>
            <a:r>
              <a:rPr lang="nl-NL" sz="3300" dirty="0"/>
              <a:t>Operant conditioneren</a:t>
            </a:r>
          </a:p>
          <a:p>
            <a:pPr lvl="1"/>
            <a:r>
              <a:rPr lang="nl-NL" sz="3300" dirty="0"/>
              <a:t>Generaliseren en discrimineren</a:t>
            </a:r>
          </a:p>
          <a:p>
            <a:pPr lvl="1"/>
            <a:r>
              <a:rPr lang="nl-NL" sz="3300" dirty="0"/>
              <a:t>Extinctie</a:t>
            </a:r>
          </a:p>
          <a:p>
            <a:endParaRPr lang="nl-NL" dirty="0"/>
          </a:p>
        </p:txBody>
      </p:sp>
      <p:pic>
        <p:nvPicPr>
          <p:cNvPr id="4"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971" y="1984405"/>
            <a:ext cx="3038112" cy="428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19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49B5C22-357D-86B9-3BCB-B8DA42DDAACE}"/>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Opdracht 3</a:t>
            </a:r>
            <a:br>
              <a:rPr lang="nl-NL" dirty="0">
                <a:solidFill>
                  <a:srgbClr val="FFFFFF"/>
                </a:solidFill>
              </a:rPr>
            </a:br>
            <a:r>
              <a:rPr lang="nl-NL" sz="3200" dirty="0">
                <a:solidFill>
                  <a:srgbClr val="FFFFFF"/>
                </a:solidFill>
              </a:rPr>
              <a:t>Conditioneren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481B31-4995-2EA0-B9B6-272575DD84F5}"/>
              </a:ext>
            </a:extLst>
          </p:cNvPr>
          <p:cNvSpPr>
            <a:spLocks noGrp="1"/>
          </p:cNvSpPr>
          <p:nvPr>
            <p:ph idx="1"/>
          </p:nvPr>
        </p:nvSpPr>
        <p:spPr>
          <a:xfrm>
            <a:off x="4447308" y="591344"/>
            <a:ext cx="6906491" cy="5585619"/>
          </a:xfrm>
        </p:spPr>
        <p:txBody>
          <a:bodyPr anchor="ctr">
            <a:normAutofit/>
          </a:bodyPr>
          <a:lstStyle/>
          <a:p>
            <a:endParaRPr lang="nl-NL" dirty="0"/>
          </a:p>
          <a:p>
            <a:pPr marL="514350" indent="-514350">
              <a:buAutoNum type="arabicPeriod"/>
            </a:pPr>
            <a:r>
              <a:rPr lang="nl-NL" dirty="0"/>
              <a:t>Neem de </a:t>
            </a:r>
            <a:r>
              <a:rPr lang="nl-NL" dirty="0" err="1"/>
              <a:t>Powerpoint</a:t>
            </a:r>
            <a:r>
              <a:rPr lang="nl-NL" dirty="0"/>
              <a:t> uit opdracht 1 voor je;</a:t>
            </a:r>
          </a:p>
          <a:p>
            <a:pPr marL="514350" indent="-514350">
              <a:buAutoNum type="arabicPeriod"/>
            </a:pPr>
            <a:r>
              <a:rPr lang="nl-NL" dirty="0"/>
              <a:t>Voeg 1 of 2 dia’s toe;</a:t>
            </a:r>
          </a:p>
          <a:p>
            <a:pPr marL="514350" indent="-514350">
              <a:buAutoNum type="arabicPeriod"/>
            </a:pPr>
            <a:r>
              <a:rPr lang="nl-NL" dirty="0"/>
              <a:t>Beschrijf aan de hand van plaatjes en/of filmpjes het </a:t>
            </a:r>
            <a:r>
              <a:rPr lang="nl-NL"/>
              <a:t>VERSCHIL tussen klassiek </a:t>
            </a:r>
            <a:r>
              <a:rPr lang="nl-NL" dirty="0"/>
              <a:t>en </a:t>
            </a:r>
            <a:r>
              <a:rPr lang="nl-NL" dirty="0" err="1"/>
              <a:t>operant</a:t>
            </a:r>
            <a:r>
              <a:rPr lang="nl-NL" dirty="0"/>
              <a:t> conditioneren;</a:t>
            </a:r>
          </a:p>
          <a:p>
            <a:pPr marL="514350" indent="-514350">
              <a:buAutoNum type="arabicPeriod"/>
            </a:pPr>
            <a:r>
              <a:rPr lang="nl-NL" dirty="0"/>
              <a:t>Beschrijf in het notitiedeel van de dia (‘s) duidelijk waar het VERSCHIL in zit.</a:t>
            </a:r>
          </a:p>
        </p:txBody>
      </p:sp>
    </p:spTree>
    <p:extLst>
      <p:ext uri="{BB962C8B-B14F-4D97-AF65-F5344CB8AC3E}">
        <p14:creationId xmlns:p14="http://schemas.microsoft.com/office/powerpoint/2010/main" val="3544608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Trainen van dieren</a:t>
            </a:r>
          </a:p>
        </p:txBody>
      </p:sp>
      <p:sp>
        <p:nvSpPr>
          <p:cNvPr id="3" name="Tijdelijke aanduiding voor inhoud 2"/>
          <p:cNvSpPr>
            <a:spLocks noGrp="1"/>
          </p:cNvSpPr>
          <p:nvPr>
            <p:ph idx="1"/>
          </p:nvPr>
        </p:nvSpPr>
        <p:spPr>
          <a:xfrm>
            <a:off x="838200" y="2586445"/>
            <a:ext cx="10515600" cy="3094129"/>
          </a:xfrm>
        </p:spPr>
        <p:txBody>
          <a:bodyPr>
            <a:normAutofit/>
          </a:bodyPr>
          <a:lstStyle/>
          <a:p>
            <a:pPr marL="0" indent="0" algn="ctr">
              <a:buNone/>
            </a:pPr>
            <a:r>
              <a:rPr lang="nl-NL" sz="4400" dirty="0">
                <a:solidFill>
                  <a:schemeClr val="tx1"/>
                </a:solidFill>
              </a:rPr>
              <a:t>Waar denken jullie allemaal aan</a:t>
            </a:r>
          </a:p>
          <a:p>
            <a:pPr marL="0" indent="0" algn="ctr">
              <a:buNone/>
            </a:pPr>
            <a:r>
              <a:rPr lang="nl-NL" sz="4400" dirty="0">
                <a:solidFill>
                  <a:schemeClr val="tx1"/>
                </a:solidFill>
              </a:rPr>
              <a:t> als je denkt aan het trainen van een dier?</a:t>
            </a:r>
          </a:p>
          <a:p>
            <a:pPr marL="0" indent="0" algn="ctr">
              <a:buNone/>
            </a:pPr>
            <a:endParaRPr lang="nl-NL" dirty="0">
              <a:solidFill>
                <a:schemeClr val="tx1"/>
              </a:solidFill>
            </a:endParaRPr>
          </a:p>
          <a:p>
            <a:endParaRPr lang="nl-NL" dirty="0">
              <a:solidFill>
                <a:schemeClr val="tx1"/>
              </a:solidFill>
            </a:endParaRPr>
          </a:p>
          <a:p>
            <a:endParaRPr lang="nl-NL" dirty="0">
              <a:solidFill>
                <a:schemeClr val="tx1"/>
              </a:solidFill>
            </a:endParaRPr>
          </a:p>
        </p:txBody>
      </p:sp>
    </p:spTree>
    <p:extLst>
      <p:ext uri="{BB962C8B-B14F-4D97-AF65-F5344CB8AC3E}">
        <p14:creationId xmlns:p14="http://schemas.microsoft.com/office/powerpoint/2010/main" val="187341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Menagerie</a:t>
            </a:r>
          </a:p>
        </p:txBody>
      </p:sp>
      <p:sp>
        <p:nvSpPr>
          <p:cNvPr id="3" name="Tijdelijke aanduiding voor inhoud 2"/>
          <p:cNvSpPr>
            <a:spLocks noGrp="1"/>
          </p:cNvSpPr>
          <p:nvPr>
            <p:ph idx="1"/>
          </p:nvPr>
        </p:nvSpPr>
        <p:spPr>
          <a:xfrm>
            <a:off x="838199" y="1825625"/>
            <a:ext cx="6215743" cy="4351338"/>
          </a:xfrm>
        </p:spPr>
        <p:txBody>
          <a:bodyPr>
            <a:normAutofit/>
          </a:bodyPr>
          <a:lstStyle/>
          <a:p>
            <a:endParaRPr lang="nl-NL" sz="2400" dirty="0"/>
          </a:p>
          <a:p>
            <a:r>
              <a:rPr lang="nl-NL" sz="2400" dirty="0"/>
              <a:t>Het concept dierentuin is iets wat al vele jaren voor het jaar 0 bestond. </a:t>
            </a:r>
          </a:p>
          <a:p>
            <a:endParaRPr lang="nl-NL" sz="2400" dirty="0"/>
          </a:p>
          <a:p>
            <a:r>
              <a:rPr lang="nl-NL" sz="2400" dirty="0"/>
              <a:t>De voorlopers van onze moderne dierentuin, ook wel menagerieën genoemd, waren privéverzamelingen van rijke mensen die hun exotische en wilde dieren graag tentoonstelden. </a:t>
            </a:r>
          </a:p>
          <a:p>
            <a:endParaRPr lang="nl-NL" dirty="0"/>
          </a:p>
        </p:txBody>
      </p:sp>
      <p:pic>
        <p:nvPicPr>
          <p:cNvPr id="2050" name="Picture 2" descr="https://www.2doc.nl/.imaging/stk/2doc/image-100/dam/npodoc/2018/juli/Menagerie.hermann.van.aken.1833.jpeg/jcr:content/Menagerie.hermann.van.aken.1833.jpe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942" y="2330132"/>
            <a:ext cx="4991482" cy="3002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293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Uitbreiding van menagerieën</a:t>
            </a:r>
          </a:p>
        </p:txBody>
      </p:sp>
      <p:sp>
        <p:nvSpPr>
          <p:cNvPr id="3" name="Tijdelijke aanduiding voor inhoud 2"/>
          <p:cNvSpPr>
            <a:spLocks noGrp="1"/>
          </p:cNvSpPr>
          <p:nvPr>
            <p:ph idx="1"/>
          </p:nvPr>
        </p:nvSpPr>
        <p:spPr>
          <a:xfrm>
            <a:off x="838200" y="1825625"/>
            <a:ext cx="10278291" cy="4653552"/>
          </a:xfrm>
        </p:spPr>
        <p:txBody>
          <a:bodyPr>
            <a:normAutofit/>
          </a:bodyPr>
          <a:lstStyle/>
          <a:p>
            <a:r>
              <a:rPr lang="nl-NL" sz="2400" dirty="0"/>
              <a:t>Op de lange reizen rond de wereld kwamen de ontdekkingsreizigers veel exotische dieren tegen die vervolgens mee terug naar Europa werden genomen om tentoongesteld te worden aan rijke mensen.</a:t>
            </a:r>
          </a:p>
          <a:p>
            <a:endParaRPr lang="nl-NL" sz="2400" dirty="0"/>
          </a:p>
          <a:p>
            <a:r>
              <a:rPr lang="nl-NL" sz="2400" dirty="0"/>
              <a:t>Bijna ieder adellijk huis had op den duur wel een menagerie om zijn status te verhogen. </a:t>
            </a:r>
          </a:p>
          <a:p>
            <a:endParaRPr lang="nl-NL" dirty="0"/>
          </a:p>
        </p:txBody>
      </p:sp>
      <p:pic>
        <p:nvPicPr>
          <p:cNvPr id="3076" name="Picture 4"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8160" y="3841127"/>
            <a:ext cx="3828959" cy="2406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51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Domesticatie</a:t>
            </a:r>
          </a:p>
        </p:txBody>
      </p:sp>
      <p:sp>
        <p:nvSpPr>
          <p:cNvPr id="3" name="Tijdelijke aanduiding voor inhoud 2"/>
          <p:cNvSpPr>
            <a:spLocks noGrp="1"/>
          </p:cNvSpPr>
          <p:nvPr>
            <p:ph idx="1"/>
          </p:nvPr>
        </p:nvSpPr>
        <p:spPr/>
        <p:txBody>
          <a:bodyPr>
            <a:normAutofit lnSpcReduction="10000"/>
          </a:bodyPr>
          <a:lstStyle/>
          <a:p>
            <a:r>
              <a:rPr lang="nl-NL" dirty="0">
                <a:solidFill>
                  <a:schemeClr val="tx1"/>
                </a:solidFill>
              </a:rPr>
              <a:t>Dieren worden al eeuwen gehouden voor eigen gebruik: voor voedselproductie, als huisdier, recreatie (dolfinarium/dierentuin) en wetenschappelijk onderzoek. </a:t>
            </a:r>
          </a:p>
          <a:p>
            <a:endParaRPr lang="nl-NL" dirty="0">
              <a:solidFill>
                <a:schemeClr val="tx1"/>
              </a:solidFill>
            </a:endParaRPr>
          </a:p>
          <a:p>
            <a:r>
              <a:rPr lang="nl-NL" dirty="0">
                <a:solidFill>
                  <a:schemeClr val="tx1"/>
                </a:solidFill>
              </a:rPr>
              <a:t>Het veranderen van dieren (door selectie en fokken) waardoor deze steeds meer aangepast zijn aan het leven in dienst van de mens heet domesticatie. </a:t>
            </a:r>
          </a:p>
          <a:p>
            <a:endParaRPr lang="nl-NL" dirty="0">
              <a:solidFill>
                <a:schemeClr val="tx1"/>
              </a:solidFill>
            </a:endParaRPr>
          </a:p>
          <a:p>
            <a:r>
              <a:rPr lang="nl-NL" dirty="0">
                <a:solidFill>
                  <a:schemeClr val="tx1"/>
                </a:solidFill>
              </a:rPr>
              <a:t>Echter zijn kenmerken van de natuurlijke leefomgeving en het natuurlijke gedrag van het dier vaak nog aanwezig. </a:t>
            </a:r>
          </a:p>
        </p:txBody>
      </p:sp>
    </p:spTree>
    <p:extLst>
      <p:ext uri="{BB962C8B-B14F-4D97-AF65-F5344CB8AC3E}">
        <p14:creationId xmlns:p14="http://schemas.microsoft.com/office/powerpoint/2010/main" val="295166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Doeleinden voor het houden </a:t>
            </a:r>
            <a:br>
              <a:rPr lang="nl-NL" sz="4000" dirty="0"/>
            </a:br>
            <a:r>
              <a:rPr lang="nl-NL" sz="4000" dirty="0"/>
              <a:t>van dieren</a:t>
            </a:r>
          </a:p>
        </p:txBody>
      </p:sp>
      <p:sp>
        <p:nvSpPr>
          <p:cNvPr id="3" name="Tijdelijke aanduiding voor inhoud 2"/>
          <p:cNvSpPr>
            <a:spLocks noGrp="1"/>
          </p:cNvSpPr>
          <p:nvPr>
            <p:ph idx="1"/>
          </p:nvPr>
        </p:nvSpPr>
        <p:spPr/>
        <p:txBody>
          <a:bodyPr/>
          <a:lstStyle/>
          <a:p>
            <a:r>
              <a:rPr lang="nl-NL" dirty="0">
                <a:solidFill>
                  <a:schemeClr val="tx1"/>
                </a:solidFill>
              </a:rPr>
              <a:t>Productiedieren</a:t>
            </a:r>
          </a:p>
          <a:p>
            <a:r>
              <a:rPr lang="nl-NL" dirty="0">
                <a:solidFill>
                  <a:schemeClr val="tx1"/>
                </a:solidFill>
              </a:rPr>
              <a:t>Werkdieren</a:t>
            </a:r>
          </a:p>
          <a:p>
            <a:r>
              <a:rPr lang="nl-NL" dirty="0">
                <a:solidFill>
                  <a:schemeClr val="tx1"/>
                </a:solidFill>
              </a:rPr>
              <a:t>Sierdieren</a:t>
            </a:r>
          </a:p>
          <a:p>
            <a:r>
              <a:rPr lang="nl-NL" dirty="0">
                <a:solidFill>
                  <a:schemeClr val="tx1"/>
                </a:solidFill>
              </a:rPr>
              <a:t>Dieren voor vermaak</a:t>
            </a:r>
          </a:p>
        </p:txBody>
      </p:sp>
      <p:pic>
        <p:nvPicPr>
          <p:cNvPr id="2050" name="Picture 2" descr="Afbeeldingsresultaat voor circus tijger brandende hoep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4187" y="4365581"/>
            <a:ext cx="2415176" cy="18113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koeien melken vroeg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34" y="4365581"/>
            <a:ext cx="2864269" cy="18113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werkpaa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6014" y="4365582"/>
            <a:ext cx="2719966" cy="18113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duivenmel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2091" y="4365581"/>
            <a:ext cx="2731316" cy="182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886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9B5C22-357D-86B9-3BCB-B8DA42DDAACE}"/>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Opdracht 1</a:t>
            </a:r>
            <a:br>
              <a:rPr lang="nl-NL" dirty="0">
                <a:solidFill>
                  <a:srgbClr val="FFFFFF"/>
                </a:solidFill>
              </a:rPr>
            </a:br>
            <a:r>
              <a:rPr lang="nl-NL" sz="2800" dirty="0">
                <a:solidFill>
                  <a:srgbClr val="FFFFFF"/>
                </a:solidFill>
              </a:rPr>
              <a:t>Doeleinden van dierhouderij</a:t>
            </a:r>
            <a:endParaRPr lang="nl-NL"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B2481B31-4995-2EA0-B9B6-272575DD84F5}"/>
              </a:ext>
            </a:extLst>
          </p:cNvPr>
          <p:cNvSpPr>
            <a:spLocks noGrp="1"/>
          </p:cNvSpPr>
          <p:nvPr>
            <p:ph idx="1"/>
          </p:nvPr>
        </p:nvSpPr>
        <p:spPr>
          <a:xfrm>
            <a:off x="4447308" y="591344"/>
            <a:ext cx="6906491" cy="5585619"/>
          </a:xfrm>
        </p:spPr>
        <p:txBody>
          <a:bodyPr anchor="ctr">
            <a:normAutofit/>
          </a:bodyPr>
          <a:lstStyle/>
          <a:p>
            <a:endParaRPr lang="nl-NL" dirty="0"/>
          </a:p>
          <a:p>
            <a:pPr marL="0" indent="0">
              <a:buNone/>
            </a:pPr>
            <a:r>
              <a:rPr lang="nl-NL" dirty="0"/>
              <a:t>1. Maak een collage van de 4 doeleinden voor het houden van dieren. Gebruik </a:t>
            </a:r>
            <a:r>
              <a:rPr lang="nl-NL" dirty="0" err="1"/>
              <a:t>Powerpoint</a:t>
            </a:r>
            <a:r>
              <a:rPr lang="nl-NL" dirty="0"/>
              <a:t> en voor elk doel een aparte dia.</a:t>
            </a:r>
          </a:p>
          <a:p>
            <a:pPr marL="0" indent="0">
              <a:buNone/>
            </a:pPr>
            <a:r>
              <a:rPr lang="nl-NL" dirty="0"/>
              <a:t>2. Licht in het notitiedeel van de dia je keuze  toe.</a:t>
            </a:r>
          </a:p>
        </p:txBody>
      </p:sp>
    </p:spTree>
    <p:extLst>
      <p:ext uri="{BB962C8B-B14F-4D97-AF65-F5344CB8AC3E}">
        <p14:creationId xmlns:p14="http://schemas.microsoft.com/office/powerpoint/2010/main" val="2204339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trainen?</a:t>
            </a:r>
          </a:p>
        </p:txBody>
      </p:sp>
      <p:sp>
        <p:nvSpPr>
          <p:cNvPr id="3" name="Tijdelijke aanduiding voor inhoud 2"/>
          <p:cNvSpPr>
            <a:spLocks noGrp="1"/>
          </p:cNvSpPr>
          <p:nvPr>
            <p:ph idx="1"/>
          </p:nvPr>
        </p:nvSpPr>
        <p:spPr/>
        <p:txBody>
          <a:bodyPr>
            <a:normAutofit/>
          </a:bodyPr>
          <a:lstStyle/>
          <a:p>
            <a:r>
              <a:rPr lang="nl-NL" dirty="0">
                <a:solidFill>
                  <a:schemeClr val="tx1"/>
                </a:solidFill>
              </a:rPr>
              <a:t>De hoofdredenen voor het trainen van een dier:</a:t>
            </a:r>
          </a:p>
          <a:p>
            <a:pPr lvl="1"/>
            <a:r>
              <a:rPr lang="nl-NL" dirty="0">
                <a:solidFill>
                  <a:schemeClr val="tx1"/>
                </a:solidFill>
              </a:rPr>
              <a:t>Maakt de band tussen jou en het dieren sterker. </a:t>
            </a:r>
          </a:p>
          <a:p>
            <a:pPr lvl="1"/>
            <a:r>
              <a:rPr lang="nl-NL" dirty="0"/>
              <a:t>Het dier leert hoe hij zich moet gedragen in het gezin. </a:t>
            </a:r>
            <a:endParaRPr lang="nl-NL" dirty="0">
              <a:solidFill>
                <a:schemeClr val="tx1"/>
              </a:solidFill>
            </a:endParaRPr>
          </a:p>
          <a:p>
            <a:pPr lvl="1"/>
            <a:r>
              <a:rPr lang="nl-NL" dirty="0">
                <a:solidFill>
                  <a:schemeClr val="tx1"/>
                </a:solidFill>
              </a:rPr>
              <a:t>Lichamelijke beweging</a:t>
            </a:r>
          </a:p>
          <a:p>
            <a:pPr lvl="1"/>
            <a:r>
              <a:rPr lang="nl-NL" dirty="0">
                <a:solidFill>
                  <a:schemeClr val="tx1"/>
                </a:solidFill>
              </a:rPr>
              <a:t>Mentale stimulatie</a:t>
            </a:r>
          </a:p>
          <a:p>
            <a:pPr lvl="2"/>
            <a:r>
              <a:rPr lang="nl-NL" dirty="0">
                <a:solidFill>
                  <a:schemeClr val="tx1"/>
                </a:solidFill>
              </a:rPr>
              <a:t>Natuurlijk gedrag</a:t>
            </a:r>
          </a:p>
          <a:p>
            <a:pPr lvl="2"/>
            <a:r>
              <a:rPr lang="nl-NL" dirty="0">
                <a:solidFill>
                  <a:schemeClr val="tx1"/>
                </a:solidFill>
              </a:rPr>
              <a:t>Verrijking</a:t>
            </a:r>
          </a:p>
          <a:p>
            <a:pPr lvl="2"/>
            <a:r>
              <a:rPr lang="nl-NL" dirty="0">
                <a:solidFill>
                  <a:schemeClr val="tx1"/>
                </a:solidFill>
              </a:rPr>
              <a:t>Voorkomen stereotiepgedrag</a:t>
            </a:r>
          </a:p>
          <a:p>
            <a:pPr lvl="1"/>
            <a:r>
              <a:rPr lang="nl-NL" dirty="0">
                <a:solidFill>
                  <a:schemeClr val="tx1"/>
                </a:solidFill>
              </a:rPr>
              <a:t>Coöperatief gedrag</a:t>
            </a:r>
          </a:p>
          <a:p>
            <a:pPr lvl="2"/>
            <a:r>
              <a:rPr lang="nl-NL" dirty="0" err="1">
                <a:solidFill>
                  <a:schemeClr val="tx1"/>
                </a:solidFill>
              </a:rPr>
              <a:t>Gezondsheidscheck</a:t>
            </a:r>
            <a:r>
              <a:rPr lang="nl-NL" dirty="0">
                <a:solidFill>
                  <a:schemeClr val="tx1"/>
                </a:solidFill>
              </a:rPr>
              <a:t> bij dieren</a:t>
            </a:r>
          </a:p>
          <a:p>
            <a:pPr lvl="1"/>
            <a:r>
              <a:rPr lang="nl-NL" i="1" dirty="0">
                <a:solidFill>
                  <a:schemeClr val="tx1"/>
                </a:solidFill>
              </a:rPr>
              <a:t>Recreatie/Educatie/Onderzoek</a:t>
            </a:r>
          </a:p>
        </p:txBody>
      </p:sp>
      <p:pic>
        <p:nvPicPr>
          <p:cNvPr id="6146" name="Picture 2" descr="Afbeeldingsresultaat voor trainen van een di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2925" y="4372503"/>
            <a:ext cx="3207929" cy="180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335679"/>
      </p:ext>
    </p:extLst>
  </p:cSld>
  <p:clrMapOvr>
    <a:masterClrMapping/>
  </p:clrMapOvr>
</p:sld>
</file>

<file path=ppt/theme/theme1.xml><?xml version="1.0" encoding="utf-8"?>
<a:theme xmlns:a="http://schemas.openxmlformats.org/drawingml/2006/main" name="pp zone leeg">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 zone leeg</Template>
  <TotalTime>159</TotalTime>
  <Words>1132</Words>
  <Application>Microsoft Office PowerPoint</Application>
  <PresentationFormat>Breedbeeld</PresentationFormat>
  <Paragraphs>172</Paragraphs>
  <Slides>23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Calibri Light</vt:lpstr>
      <vt:lpstr>Courier New</vt:lpstr>
      <vt:lpstr>pp zone leeg</vt:lpstr>
      <vt:lpstr>Lessen Trainen van een dier Les 1</vt:lpstr>
      <vt:lpstr>Doel van dit vak</vt:lpstr>
      <vt:lpstr>Trainen van dieren</vt:lpstr>
      <vt:lpstr>Menagerie</vt:lpstr>
      <vt:lpstr>Uitbreiding van menagerieën</vt:lpstr>
      <vt:lpstr>Domesticatie</vt:lpstr>
      <vt:lpstr>Doeleinden voor het houden  van dieren</vt:lpstr>
      <vt:lpstr>Opdracht 1 Doeleinden van dierhouderij</vt:lpstr>
      <vt:lpstr>Waarom trainen?</vt:lpstr>
      <vt:lpstr>Wat is gedrag?</vt:lpstr>
      <vt:lpstr>Wat is leren?</vt:lpstr>
      <vt:lpstr>Hoe leren dieren? (1)</vt:lpstr>
      <vt:lpstr>Inprenting (Lorenz)</vt:lpstr>
      <vt:lpstr>Gewenning</vt:lpstr>
      <vt:lpstr>Imitatie</vt:lpstr>
      <vt:lpstr>Opdracht 2 Aangeleerd gedrag</vt:lpstr>
      <vt:lpstr>Hoe leren dieren? (2)</vt:lpstr>
      <vt:lpstr>Klassiek conditioneren (Pavlov)</vt:lpstr>
      <vt:lpstr>Operant conditioneren (Skinner)</vt:lpstr>
      <vt:lpstr>Schema operant conditioneren</vt:lpstr>
      <vt:lpstr>Associatieleren. </vt:lpstr>
      <vt:lpstr>We hebben het gehad over:</vt:lpstr>
      <vt:lpstr>Opdracht 3 Conditioneren</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praktijk</dc:title>
  <dc:creator>Kimberley Borgerink</dc:creator>
  <cp:lastModifiedBy>Emil van der Weijden</cp:lastModifiedBy>
  <cp:revision>27</cp:revision>
  <dcterms:created xsi:type="dcterms:W3CDTF">2019-09-24T15:34:47Z</dcterms:created>
  <dcterms:modified xsi:type="dcterms:W3CDTF">2023-01-16T08:25:35Z</dcterms:modified>
</cp:coreProperties>
</file>